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0" r:id="rId2"/>
    <p:sldId id="353" r:id="rId3"/>
    <p:sldId id="355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29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9D9A-702C-413B-901E-30E73389E0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1D5B7-942D-4CE8-A88B-33E23367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1D5B7-942D-4CE8-A88B-33E233670A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4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7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9.w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6"/>
          <a:stretch/>
        </p:blipFill>
        <p:spPr>
          <a:xfrm>
            <a:off x="180955" y="4245473"/>
            <a:ext cx="3153088" cy="2343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3" y="4022403"/>
            <a:ext cx="2504050" cy="2835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6592" y="1233501"/>
            <a:ext cx="75119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ریاضی چهارم دبستان</a:t>
            </a:r>
            <a:endParaRPr lang="fa-IR" sz="58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endParaRPr lang="fa-IR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مبحث </a:t>
            </a:r>
            <a:r>
              <a:rPr lang="fa-IR" sz="4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: جمع و تفریق عدد </a:t>
            </a:r>
            <a:r>
              <a:rPr lang="fa-IR" sz="4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اعشاری</a:t>
            </a:r>
            <a:endParaRPr lang="fa-IR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7112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6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8850" y="10863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169988" y="4052888"/>
          <a:ext cx="2036762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3" imgW="1498320" imgH="914400" progId="Equation.DSMT4">
                  <p:embed/>
                </p:oleObj>
              </mc:Choice>
              <mc:Fallback>
                <p:oleObj name="Equation" r:id="rId3" imgW="149832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052888"/>
                        <a:ext cx="2036762" cy="119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675" y="2418560"/>
            <a:ext cx="1146662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علامت مناسب بگذارید ( &lt; = &gt; ) .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230813" y="4021138"/>
          <a:ext cx="1795462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5" imgW="1320480" imgH="914400" progId="Equation.DSMT4">
                  <p:embed/>
                </p:oleObj>
              </mc:Choice>
              <mc:Fallback>
                <p:oleObj name="Equation" r:id="rId5" imgW="132048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021138"/>
                        <a:ext cx="1795462" cy="119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466138" y="4024313"/>
          <a:ext cx="2208212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7" imgW="1625400" imgH="914400" progId="Equation.DSMT4">
                  <p:embed/>
                </p:oleObj>
              </mc:Choice>
              <mc:Fallback>
                <p:oleObj name="Equation" r:id="rId7" imgW="162540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38" y="4024313"/>
                        <a:ext cx="2208212" cy="119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8850" y="10863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12763" y="3479800"/>
          <a:ext cx="16557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3" imgW="1218960" imgH="1396800" progId="Equation.DSMT4">
                  <p:embed/>
                </p:oleObj>
              </mc:Choice>
              <mc:Fallback>
                <p:oleObj name="Equation" r:id="rId3" imgW="1218960" imgH="1396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479800"/>
                        <a:ext cx="16557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675" y="2418560"/>
            <a:ext cx="1146662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حاصل جمع و تفریق ها را به کمک ارزش مکانی به دست آورید .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449763" y="3438525"/>
          <a:ext cx="16224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5" imgW="1193760" imgH="1396800" progId="Equation.DSMT4">
                  <p:embed/>
                </p:oleObj>
              </mc:Choice>
              <mc:Fallback>
                <p:oleObj name="Equation" r:id="rId5" imgW="1193760" imgH="1396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3438525"/>
                        <a:ext cx="162242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8483600" y="3419475"/>
          <a:ext cx="16906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7" imgW="1244520" imgH="1396800" progId="Equation.DSMT4">
                  <p:embed/>
                </p:oleObj>
              </mc:Choice>
              <mc:Fallback>
                <p:oleObj name="Equation" r:id="rId7" imgW="1244520" imgH="1396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3419475"/>
                        <a:ext cx="1690688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8850" y="10863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19100" y="2381250"/>
          <a:ext cx="981903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4" imgW="838080" imgH="2793960" progId="Equation.DSMT4">
                  <p:embed/>
                </p:oleObj>
              </mc:Choice>
              <mc:Fallback>
                <p:oleObj name="Equation" r:id="rId4" imgW="838080" imgH="2793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381250"/>
                        <a:ext cx="981903" cy="316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4825" y="2256635"/>
            <a:ext cx="1146662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حاصل جمع و تفریق ها را به صورت کسری و اعشاری بنویسید .</a:t>
            </a:r>
          </a:p>
        </p:txBody>
      </p:sp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28368"/>
              </p:ext>
            </p:extLst>
          </p:nvPr>
        </p:nvGraphicFramePr>
        <p:xfrm>
          <a:off x="563563" y="2133600"/>
          <a:ext cx="990600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3" imgW="850680" imgH="2476440" progId="Equation.DSMT4">
                  <p:embed/>
                </p:oleObj>
              </mc:Choice>
              <mc:Fallback>
                <p:oleObj name="Equation" r:id="rId3" imgW="850680" imgH="2476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133600"/>
                        <a:ext cx="990600" cy="288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78736"/>
              </p:ext>
            </p:extLst>
          </p:nvPr>
        </p:nvGraphicFramePr>
        <p:xfrm>
          <a:off x="517526" y="1897063"/>
          <a:ext cx="9906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3" imgW="850680" imgH="2476440" progId="Equation.DSMT4">
                  <p:embed/>
                </p:oleObj>
              </mc:Choice>
              <mc:Fallback>
                <p:oleObj name="Equation" r:id="rId3" imgW="850680" imgH="2476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6" y="1897063"/>
                        <a:ext cx="990600" cy="288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85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6"/>
          <a:stretch/>
        </p:blipFill>
        <p:spPr>
          <a:xfrm>
            <a:off x="180955" y="4245473"/>
            <a:ext cx="3153088" cy="2343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3" y="4022403"/>
            <a:ext cx="2504050" cy="2835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4728" y="2133388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 smtClean="0">
                <a:solidFill>
                  <a:srgbClr val="002060"/>
                </a:solidFill>
                <a:cs typeface="B Titr" panose="00000700000000000000" pitchFamily="2" charset="-78"/>
              </a:rPr>
              <a:t>پایان</a:t>
            </a:r>
            <a:endParaRPr lang="fa-IR" sz="96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1600" dirty="0">
                <a:solidFill>
                  <a:srgbClr val="002060"/>
                </a:solidFill>
                <a:cs typeface="B Titr" panose="00000700000000000000" pitchFamily="2" charset="-78"/>
              </a:rPr>
              <a:t>دبیر : مرضیه قربان پور</a:t>
            </a:r>
          </a:p>
          <a:p>
            <a:pPr algn="ctr" rtl="1"/>
            <a:endParaRPr lang="en-US" sz="96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 rtl="1"/>
            <a:endParaRPr lang="en-US" sz="32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8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72387" y="2602758"/>
            <a:ext cx="4866463" cy="1740642"/>
            <a:chOff x="1857983" y="3307404"/>
            <a:chExt cx="7675123" cy="1952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5797" t="24566" r="70917" b="53571"/>
            <a:stretch/>
          </p:blipFill>
          <p:spPr>
            <a:xfrm>
              <a:off x="1857983" y="3307404"/>
              <a:ext cx="2081719" cy="19260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5121" t="24492" r="41531" b="53571"/>
            <a:stretch/>
          </p:blipFill>
          <p:spPr>
            <a:xfrm>
              <a:off x="4435820" y="3326860"/>
              <a:ext cx="2091446" cy="193256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457871" y="3335397"/>
              <a:ext cx="2075235" cy="1922834"/>
              <a:chOff x="9471497" y="3238121"/>
              <a:chExt cx="2075235" cy="192283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31214" t="24602" r="55562" b="53571"/>
              <a:stretch/>
            </p:blipFill>
            <p:spPr>
              <a:xfrm>
                <a:off x="9474741" y="3238121"/>
                <a:ext cx="2071991" cy="192283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31214" t="24602" r="56472" b="72932"/>
              <a:stretch/>
            </p:blipFill>
            <p:spPr>
              <a:xfrm>
                <a:off x="9471497" y="3417078"/>
                <a:ext cx="1929321" cy="217251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150336" y="914863"/>
            <a:ext cx="5117364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جمع و تفریق اعداد اعشاری با شکل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23583" y="2306047"/>
            <a:ext cx="1866548" cy="2399894"/>
            <a:chOff x="9123583" y="2665819"/>
            <a:chExt cx="1315817" cy="1714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1214" t="24602" r="55562" b="53571"/>
            <a:stretch/>
          </p:blipFill>
          <p:spPr>
            <a:xfrm>
              <a:off x="9125640" y="2665819"/>
              <a:ext cx="1313760" cy="17146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1214" t="24602" r="56472" b="72932"/>
            <a:stretch/>
          </p:blipFill>
          <p:spPr>
            <a:xfrm>
              <a:off x="9123583" y="2825399"/>
              <a:ext cx="1223299" cy="1937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31214" t="24602" r="56472" b="72932"/>
            <a:stretch/>
          </p:blipFill>
          <p:spPr>
            <a:xfrm>
              <a:off x="9123583" y="2987324"/>
              <a:ext cx="1223299" cy="193726"/>
            </a:xfrm>
            <a:prstGeom prst="rect">
              <a:avLst/>
            </a:prstGeom>
          </p:spPr>
        </p:pic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152650" y="5065713"/>
          <a:ext cx="2676526" cy="43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4" imgW="1777680" imgH="291960" progId="Equation.DSMT4">
                  <p:embed/>
                </p:oleObj>
              </mc:Choice>
              <mc:Fallback>
                <p:oleObj name="Equation" r:id="rId4" imgW="1777680" imgH="2919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5065713"/>
                        <a:ext cx="2676526" cy="439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351838" y="5091113"/>
          <a:ext cx="2638293" cy="43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6" imgW="1752480" imgH="291960" progId="Equation.DSMT4">
                  <p:embed/>
                </p:oleObj>
              </mc:Choice>
              <mc:Fallback>
                <p:oleObj name="Equation" r:id="rId6" imgW="175248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5091113"/>
                        <a:ext cx="2638293" cy="439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473324" y="3286125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8" imgW="190440" imgH="190440" progId="Equation.DSMT4">
                  <p:embed/>
                </p:oleObj>
              </mc:Choice>
              <mc:Fallback>
                <p:oleObj name="Equation" r:id="rId8" imgW="19044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4" y="3286125"/>
                        <a:ext cx="365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22750" y="3324225"/>
          <a:ext cx="3651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324225"/>
                        <a:ext cx="3651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 rot="901286">
            <a:off x="9241247" y="4206414"/>
            <a:ext cx="1499979" cy="537690"/>
            <a:chOff x="6955982" y="3687763"/>
            <a:chExt cx="1311718" cy="6545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6955982" y="3923067"/>
              <a:ext cx="1311718" cy="215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220628" y="3687763"/>
              <a:ext cx="820614" cy="6545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913636">
            <a:off x="9304714" y="3937861"/>
            <a:ext cx="1466088" cy="609407"/>
            <a:chOff x="6955982" y="3687763"/>
            <a:chExt cx="1311718" cy="65457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6955982" y="3923067"/>
              <a:ext cx="1311718" cy="215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220628" y="3687763"/>
              <a:ext cx="820614" cy="6545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65400" y="914863"/>
            <a:ext cx="57023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جمع و تفریق اعداد اعشاری به کمک محور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598024" y="5208587"/>
          <a:ext cx="2155825" cy="35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3" imgW="1765080" imgH="291960" progId="Equation.DSMT4">
                  <p:embed/>
                </p:oleObj>
              </mc:Choice>
              <mc:Fallback>
                <p:oleObj name="Equation" r:id="rId3" imgW="1765080" imgH="29196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8024" y="5208587"/>
                        <a:ext cx="2155825" cy="356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477375" y="3275012"/>
          <a:ext cx="2124806" cy="35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5" imgW="1739880" imgH="291960" progId="Equation.DSMT4">
                  <p:embed/>
                </p:oleObj>
              </mc:Choice>
              <mc:Fallback>
                <p:oleObj name="Equation" r:id="rId5" imgW="1739880" imgH="29196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275012"/>
                        <a:ext cx="2124806" cy="356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1727" t="53493" r="76495" b="42140"/>
          <a:stretch/>
        </p:blipFill>
        <p:spPr>
          <a:xfrm>
            <a:off x="6124082" y="3532016"/>
            <a:ext cx="819644" cy="23988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52599"/>
              </p:ext>
            </p:extLst>
          </p:nvPr>
        </p:nvGraphicFramePr>
        <p:xfrm>
          <a:off x="6743075" y="3724598"/>
          <a:ext cx="1666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8" imgW="114120" imgH="152280" progId="Equation.DSMT4">
                  <p:embed/>
                </p:oleObj>
              </mc:Choice>
              <mc:Fallback>
                <p:oleObj name="Equation" r:id="rId8" imgW="114120" imgH="1522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075" y="3724598"/>
                        <a:ext cx="166687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11726" t="53494" r="24137" b="43473"/>
          <a:stretch/>
        </p:blipFill>
        <p:spPr>
          <a:xfrm>
            <a:off x="152713" y="5450901"/>
            <a:ext cx="4769724" cy="188733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16651"/>
              </p:ext>
            </p:extLst>
          </p:nvPr>
        </p:nvGraphicFramePr>
        <p:xfrm>
          <a:off x="152713" y="5830355"/>
          <a:ext cx="138353" cy="23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10" imgW="88560" imgH="101520" progId="Equation.DSMT4">
                  <p:embed/>
                </p:oleObj>
              </mc:Choice>
              <mc:Fallback>
                <p:oleObj name="Equation" r:id="rId10" imgW="88560" imgH="10152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3" y="5830355"/>
                        <a:ext cx="138353" cy="23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36866"/>
              </p:ext>
            </p:extLst>
          </p:nvPr>
        </p:nvGraphicFramePr>
        <p:xfrm>
          <a:off x="2417117" y="5727300"/>
          <a:ext cx="137701" cy="35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12" imgW="88560" imgH="152280" progId="Equation.DSMT4">
                  <p:embed/>
                </p:oleObj>
              </mc:Choice>
              <mc:Fallback>
                <p:oleObj name="Equation" r:id="rId12" imgW="88560" imgH="1522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117" y="5727300"/>
                        <a:ext cx="137701" cy="35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29830"/>
              </p:ext>
            </p:extLst>
          </p:nvPr>
        </p:nvGraphicFramePr>
        <p:xfrm>
          <a:off x="4697844" y="5719857"/>
          <a:ext cx="157507" cy="35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14" imgW="101520" imgH="152280" progId="Equation.DSMT4">
                  <p:embed/>
                </p:oleObj>
              </mc:Choice>
              <mc:Fallback>
                <p:oleObj name="Equation" r:id="rId14" imgW="101520" imgH="15228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844" y="5719857"/>
                        <a:ext cx="157507" cy="35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urved Down Arrow 28"/>
          <p:cNvSpPr/>
          <p:nvPr/>
        </p:nvSpPr>
        <p:spPr>
          <a:xfrm>
            <a:off x="133351" y="4658246"/>
            <a:ext cx="5990732" cy="699791"/>
          </a:xfrm>
          <a:prstGeom prst="curvedDownArrow">
            <a:avLst>
              <a:gd name="adj1" fmla="val 22232"/>
              <a:gd name="adj2" fmla="val 81357"/>
              <a:gd name="adj3" fmla="val 30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15350" t="53629" r="61646" b="43233"/>
          <a:stretch/>
        </p:blipFill>
        <p:spPr>
          <a:xfrm>
            <a:off x="4745655" y="5459323"/>
            <a:ext cx="1710823" cy="195278"/>
          </a:xfrm>
          <a:prstGeom prst="rect">
            <a:avLst/>
          </a:prstGeom>
        </p:spPr>
      </p:pic>
      <p:sp>
        <p:nvSpPr>
          <p:cNvPr id="34" name="Curved Up Arrow 33"/>
          <p:cNvSpPr/>
          <p:nvPr/>
        </p:nvSpPr>
        <p:spPr>
          <a:xfrm rot="10800000">
            <a:off x="3714750" y="4857099"/>
            <a:ext cx="2189430" cy="569595"/>
          </a:xfrm>
          <a:prstGeom prst="curvedUpArrow">
            <a:avLst>
              <a:gd name="adj1" fmla="val 12796"/>
              <a:gd name="adj2" fmla="val 53941"/>
              <a:gd name="adj3" fmla="val 26302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11726" t="53494" r="24137" b="43473"/>
          <a:stretch/>
        </p:blipFill>
        <p:spPr>
          <a:xfrm>
            <a:off x="354790" y="3530025"/>
            <a:ext cx="4462986" cy="166601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19852"/>
              </p:ext>
            </p:extLst>
          </p:nvPr>
        </p:nvGraphicFramePr>
        <p:xfrm>
          <a:off x="354790" y="3864983"/>
          <a:ext cx="129456" cy="20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16" imgW="88560" imgH="101520" progId="Equation.DSMT4">
                  <p:embed/>
                </p:oleObj>
              </mc:Choice>
              <mc:Fallback>
                <p:oleObj name="Equation" r:id="rId16" imgW="88560" imgH="10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90" y="3864983"/>
                        <a:ext cx="129456" cy="207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97701"/>
              </p:ext>
            </p:extLst>
          </p:nvPr>
        </p:nvGraphicFramePr>
        <p:xfrm>
          <a:off x="2473571" y="3774013"/>
          <a:ext cx="128845" cy="31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17" imgW="88560" imgH="152280" progId="Equation.DSMT4">
                  <p:embed/>
                </p:oleObj>
              </mc:Choice>
              <mc:Fallback>
                <p:oleObj name="Equation" r:id="rId17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571" y="3774013"/>
                        <a:ext cx="128845" cy="31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54385"/>
              </p:ext>
            </p:extLst>
          </p:nvPr>
        </p:nvGraphicFramePr>
        <p:xfrm>
          <a:off x="4607626" y="3767442"/>
          <a:ext cx="147378" cy="31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18" imgW="101520" imgH="152280" progId="Equation.DSMT4">
                  <p:embed/>
                </p:oleObj>
              </mc:Choice>
              <mc:Fallback>
                <p:oleObj name="Equation" r:id="rId18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626" y="3767442"/>
                        <a:ext cx="147378" cy="31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urved Down Arrow 35"/>
          <p:cNvSpPr/>
          <p:nvPr/>
        </p:nvSpPr>
        <p:spPr>
          <a:xfrm>
            <a:off x="342899" y="2887305"/>
            <a:ext cx="3028951" cy="537164"/>
          </a:xfrm>
          <a:prstGeom prst="curvedDownArrow">
            <a:avLst>
              <a:gd name="adj1" fmla="val 55544"/>
              <a:gd name="adj2" fmla="val 85187"/>
              <a:gd name="adj3" fmla="val 29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>
            <a:off x="3172348" y="3016117"/>
            <a:ext cx="1899715" cy="407820"/>
          </a:xfrm>
          <a:prstGeom prst="curvedDownArrow">
            <a:avLst>
              <a:gd name="adj1" fmla="val 55544"/>
              <a:gd name="adj2" fmla="val 85187"/>
              <a:gd name="adj3" fmla="val 29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15350" t="53629" r="61646" b="43233"/>
          <a:stretch/>
        </p:blipFill>
        <p:spPr>
          <a:xfrm>
            <a:off x="4652362" y="3537460"/>
            <a:ext cx="1600801" cy="1723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11727" t="53493" r="77567" b="42561"/>
          <a:stretch/>
        </p:blipFill>
        <p:spPr>
          <a:xfrm>
            <a:off x="6314088" y="5455203"/>
            <a:ext cx="843950" cy="245510"/>
          </a:xfrm>
          <a:prstGeom prst="rect">
            <a:avLst/>
          </a:prstGeom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12070"/>
              </p:ext>
            </p:extLst>
          </p:nvPr>
        </p:nvGraphicFramePr>
        <p:xfrm>
          <a:off x="7023087" y="5768250"/>
          <a:ext cx="1666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9" imgW="114120" imgH="152280" progId="Equation.DSMT4">
                  <p:embed/>
                </p:oleObj>
              </mc:Choice>
              <mc:Fallback>
                <p:oleObj name="Equation" r:id="rId19" imgW="114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087" y="5768250"/>
                        <a:ext cx="166687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069281" y="3380791"/>
            <a:ext cx="219371" cy="343807"/>
            <a:chOff x="2050256" y="1753151"/>
            <a:chExt cx="135732" cy="35937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050256" y="1753151"/>
              <a:ext cx="135732" cy="189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050256" y="1954432"/>
              <a:ext cx="135732" cy="1580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6882710" y="3558507"/>
            <a:ext cx="275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20374" y="5487899"/>
            <a:ext cx="275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197424" y="5331760"/>
            <a:ext cx="219371" cy="343807"/>
            <a:chOff x="2050256" y="1753151"/>
            <a:chExt cx="135732" cy="35937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050256" y="1753151"/>
              <a:ext cx="135732" cy="189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50256" y="1954432"/>
              <a:ext cx="135732" cy="1580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50336" y="914863"/>
            <a:ext cx="5117364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مثال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8343" y="2288021"/>
            <a:ext cx="4833973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حاصل جمع های زیر را بنویسید 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42563"/>
              </p:ext>
            </p:extLst>
          </p:nvPr>
        </p:nvGraphicFramePr>
        <p:xfrm>
          <a:off x="1047750" y="3000375"/>
          <a:ext cx="1958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3" imgW="1269720" imgH="1752480" progId="Equation.DSMT4">
                  <p:embed/>
                </p:oleObj>
              </mc:Choice>
              <mc:Fallback>
                <p:oleObj name="Equation" r:id="rId3" imgW="1269720" imgH="1752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000375"/>
                        <a:ext cx="1958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027237" y="3431958"/>
            <a:ext cx="375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5 ده تایی = 2 ده تایی + 3 ده تایی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45055" y="3988090"/>
            <a:ext cx="3902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5 صدتایی = 2 صدتایی + 3 صدتایی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26572" y="4596899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5 هزارتایی = 2 هزارتایی + 3 هزارتایی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62420" y="5212606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5 دهم= 2 دهم + 3 دهم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80007"/>
              </p:ext>
            </p:extLst>
          </p:nvPr>
        </p:nvGraphicFramePr>
        <p:xfrm>
          <a:off x="5784996" y="3503765"/>
          <a:ext cx="747228" cy="38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5" imgW="291960" imgH="152280" progId="Equation.DSMT4">
                  <p:embed/>
                </p:oleObj>
              </mc:Choice>
              <mc:Fallback>
                <p:oleObj name="Equation" r:id="rId5" imgW="291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4996" y="3503765"/>
                        <a:ext cx="747228" cy="389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499144"/>
              </p:ext>
            </p:extLst>
          </p:nvPr>
        </p:nvGraphicFramePr>
        <p:xfrm>
          <a:off x="6047084" y="4040767"/>
          <a:ext cx="909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7" imgW="355320" imgH="152280" progId="Equation.DSMT4">
                  <p:embed/>
                </p:oleObj>
              </mc:Choice>
              <mc:Fallback>
                <p:oleObj name="Equation" r:id="rId7" imgW="3553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47084" y="4040767"/>
                        <a:ext cx="9096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47545"/>
              </p:ext>
            </p:extLst>
          </p:nvPr>
        </p:nvGraphicFramePr>
        <p:xfrm>
          <a:off x="6478589" y="4648201"/>
          <a:ext cx="11049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9" imgW="431640" imgH="152280" progId="Equation.DSMT4">
                  <p:embed/>
                </p:oleObj>
              </mc:Choice>
              <mc:Fallback>
                <p:oleObj name="Equation" r:id="rId9" imgW="4316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8589" y="4648201"/>
                        <a:ext cx="110490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7489"/>
              </p:ext>
            </p:extLst>
          </p:nvPr>
        </p:nvGraphicFramePr>
        <p:xfrm>
          <a:off x="5590836" y="5271890"/>
          <a:ext cx="9413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11" imgW="368280" imgH="177480" progId="Equation.DSMT4">
                  <p:embed/>
                </p:oleObj>
              </mc:Choice>
              <mc:Fallback>
                <p:oleObj name="Equation" r:id="rId11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0836" y="5271890"/>
                        <a:ext cx="9413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50336" y="914863"/>
            <a:ext cx="5117364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125" y="2288021"/>
            <a:ext cx="78641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حاصل جمع و  تفریق های زیر را به کمک ارزش مکانی رقم ها بنویسید 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96888" y="3395663"/>
          <a:ext cx="142557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395663"/>
                        <a:ext cx="1425575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636963" y="3402013"/>
          <a:ext cx="14255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5" imgW="1218960" imgH="241200" progId="Equation.DSMT4">
                  <p:embed/>
                </p:oleObj>
              </mc:Choice>
              <mc:Fallback>
                <p:oleObj name="Equation" r:id="rId5" imgW="12189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3402013"/>
                        <a:ext cx="142557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759575" y="3402013"/>
          <a:ext cx="14097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7" imgW="1206360" imgH="241200" progId="Equation.DSMT4">
                  <p:embed/>
                </p:oleObj>
              </mc:Choice>
              <mc:Fallback>
                <p:oleObj name="Equation" r:id="rId7" imgW="120636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3402013"/>
                        <a:ext cx="1409700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9844088" y="3411538"/>
          <a:ext cx="14112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9" imgW="1206360" imgH="241200" progId="Equation.DSMT4">
                  <p:embed/>
                </p:oleObj>
              </mc:Choice>
              <mc:Fallback>
                <p:oleObj name="Equation" r:id="rId9" imgW="120636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4088" y="3411538"/>
                        <a:ext cx="141128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4900" y="12387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جمع و تفریق اعداد اعشاری به کمک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تبدیل آنها به کسر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30238" y="2928938"/>
          <a:ext cx="4341812" cy="236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3" imgW="3022560" imgH="1701720" progId="Equation.DSMT4">
                  <p:embed/>
                </p:oleObj>
              </mc:Choice>
              <mc:Fallback>
                <p:oleObj name="Equation" r:id="rId3" imgW="3022560" imgH="1701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928938"/>
                        <a:ext cx="4341812" cy="2365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8850" y="10863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مقایسه اعداد اعشاری به کمک شکل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699646"/>
              </p:ext>
            </p:extLst>
          </p:nvPr>
        </p:nvGraphicFramePr>
        <p:xfrm>
          <a:off x="1311760" y="5406159"/>
          <a:ext cx="2317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3" imgW="1612800" imgH="291960" progId="Equation.DSMT4">
                  <p:embed/>
                </p:oleObj>
              </mc:Choice>
              <mc:Fallback>
                <p:oleObj name="Equation" r:id="rId3" imgW="161280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60" y="5406159"/>
                        <a:ext cx="23177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57575" y="2551910"/>
            <a:ext cx="8409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هر کدام از شکل ها که بزرگتر بیشتر رنگ شده باشد ، کسر بزرگتری است 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 l="17500" t="22639" r="70000" b="50833"/>
          <a:stretch>
            <a:fillRect/>
          </a:stretch>
        </p:blipFill>
        <p:spPr bwMode="auto">
          <a:xfrm>
            <a:off x="2528887" y="2870414"/>
            <a:ext cx="1857375" cy="221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 l="58984" t="23194" r="28203" b="50417"/>
          <a:stretch>
            <a:fillRect/>
          </a:stretch>
        </p:blipFill>
        <p:spPr bwMode="auto">
          <a:xfrm>
            <a:off x="481013" y="2822789"/>
            <a:ext cx="198962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8850" y="10863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مقایسه اعداد اعشاری به کمک نمودار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267700" y="4575175"/>
          <a:ext cx="16970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3" imgW="1180800" imgH="291960" progId="Equation.DSMT4">
                  <p:embed/>
                </p:oleObj>
              </mc:Choice>
              <mc:Fallback>
                <p:oleObj name="Equation" r:id="rId3" imgW="118080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0" y="4575175"/>
                        <a:ext cx="169703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4425" y="2551910"/>
            <a:ext cx="107522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جایگاه هر یک از اعداد اعشاری را روی محور مشخص می کنیم . هر کدام جلوتر باشند ، بزرگتر است 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85270"/>
              </p:ext>
            </p:extLst>
          </p:nvPr>
        </p:nvGraphicFramePr>
        <p:xfrm>
          <a:off x="1365182" y="5091987"/>
          <a:ext cx="232873" cy="2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5" imgW="88560" imgH="101520" progId="Equation.DSMT4">
                  <p:embed/>
                </p:oleObj>
              </mc:Choice>
              <mc:Fallback>
                <p:oleObj name="Equation" r:id="rId5" imgW="88560" imgH="101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82" y="5091987"/>
                        <a:ext cx="232873" cy="266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65769"/>
              </p:ext>
            </p:extLst>
          </p:nvPr>
        </p:nvGraphicFramePr>
        <p:xfrm>
          <a:off x="4361186" y="5023594"/>
          <a:ext cx="2317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7" imgW="88560" imgH="152280" progId="Equation.DSMT4">
                  <p:embed/>
                </p:oleObj>
              </mc:Choice>
              <mc:Fallback>
                <p:oleObj name="Equation" r:id="rId7" imgW="8856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186" y="5023594"/>
                        <a:ext cx="2317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1726" t="53494" r="24137" b="43473"/>
          <a:stretch/>
        </p:blipFill>
        <p:spPr>
          <a:xfrm>
            <a:off x="1406099" y="4604549"/>
            <a:ext cx="6252001" cy="3020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368874" y="4149651"/>
            <a:ext cx="0" cy="408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55401" y="4159176"/>
            <a:ext cx="0" cy="408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44825" y="3803650"/>
          <a:ext cx="393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Equation" r:id="rId10" imgW="393480" imgH="241200" progId="Equation.DSMT4">
                  <p:embed/>
                </p:oleObj>
              </mc:Choice>
              <mc:Fallback>
                <p:oleObj name="Equation" r:id="rId10" imgW="39348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3803650"/>
                        <a:ext cx="393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098675" y="3803650"/>
          <a:ext cx="419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12" imgW="419040" imgH="241200" progId="Equation.DSMT4">
                  <p:embed/>
                </p:oleObj>
              </mc:Choice>
              <mc:Fallback>
                <p:oleObj name="Equation" r:id="rId12" imgW="41904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803650"/>
                        <a:ext cx="4191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664839" y="4496121"/>
            <a:ext cx="335295" cy="299633"/>
            <a:chOff x="2050256" y="1753151"/>
            <a:chExt cx="135732" cy="3593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050256" y="1753151"/>
              <a:ext cx="135732" cy="189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0256" y="1954432"/>
              <a:ext cx="135732" cy="1580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7557159" y="4664396"/>
            <a:ext cx="275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8850" y="1086313"/>
            <a:ext cx="77343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439"/>
              </p:ext>
            </p:extLst>
          </p:nvPr>
        </p:nvGraphicFramePr>
        <p:xfrm>
          <a:off x="4178504" y="4486866"/>
          <a:ext cx="2044496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3" imgW="1180800" imgH="291960" progId="Equation.DSMT4">
                  <p:embed/>
                </p:oleObj>
              </mc:Choice>
              <mc:Fallback>
                <p:oleObj name="Equation" r:id="rId3" imgW="118080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504" y="4486866"/>
                        <a:ext cx="2044496" cy="487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9913" y="2551910"/>
            <a:ext cx="11466625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برای مقایسه دو عدد اعشاری        و 1/8 می توانیم         را 14 تا 0/1 و 1/8 را 18 تا 0/1 در نظر گرفت پس 1/8 از           بزرگتر است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91235"/>
              </p:ext>
            </p:extLst>
          </p:nvPr>
        </p:nvGraphicFramePr>
        <p:xfrm>
          <a:off x="8386762" y="2680479"/>
          <a:ext cx="569913" cy="41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6762" y="2680479"/>
                        <a:ext cx="569913" cy="41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72954"/>
              </p:ext>
            </p:extLst>
          </p:nvPr>
        </p:nvGraphicFramePr>
        <p:xfrm>
          <a:off x="6223000" y="2694767"/>
          <a:ext cx="569913" cy="41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0" y="2694767"/>
                        <a:ext cx="569913" cy="41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96196"/>
              </p:ext>
            </p:extLst>
          </p:nvPr>
        </p:nvGraphicFramePr>
        <p:xfrm>
          <a:off x="42864" y="2680479"/>
          <a:ext cx="569913" cy="41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4" y="2680479"/>
                        <a:ext cx="569913" cy="41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218</Words>
  <Application>Microsoft Office PowerPoint</Application>
  <PresentationFormat>Widescreen</PresentationFormat>
  <Paragraphs>29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 Nazanin</vt:lpstr>
      <vt:lpstr>B Titr</vt:lpstr>
      <vt:lpstr>Calibri</vt:lpstr>
      <vt:lpstr>Calibri Light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NP</cp:lastModifiedBy>
  <cp:revision>234</cp:revision>
  <dcterms:created xsi:type="dcterms:W3CDTF">2015-07-06T05:06:21Z</dcterms:created>
  <dcterms:modified xsi:type="dcterms:W3CDTF">2018-03-06T15:27:16Z</dcterms:modified>
</cp:coreProperties>
</file>