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s/slide26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5" r:id="rId7"/>
    <p:sldId id="264" r:id="rId8"/>
    <p:sldId id="263" r:id="rId9"/>
    <p:sldId id="262" r:id="rId10"/>
    <p:sldId id="268" r:id="rId11"/>
    <p:sldId id="267" r:id="rId12"/>
    <p:sldId id="266" r:id="rId13"/>
    <p:sldId id="271" r:id="rId14"/>
    <p:sldId id="270" r:id="rId15"/>
    <p:sldId id="269" r:id="rId16"/>
    <p:sldId id="273" r:id="rId17"/>
    <p:sldId id="272" r:id="rId18"/>
    <p:sldId id="278" r:id="rId19"/>
    <p:sldId id="277" r:id="rId20"/>
    <p:sldId id="276" r:id="rId21"/>
    <p:sldId id="274" r:id="rId22"/>
    <p:sldId id="281" r:id="rId23"/>
    <p:sldId id="279" r:id="rId24"/>
    <p:sldId id="283" r:id="rId25"/>
    <p:sldId id="285" r:id="rId26"/>
    <p:sldId id="286" r:id="rId27"/>
    <p:sldId id="287" r:id="rId28"/>
    <p:sldId id="292" r:id="rId29"/>
    <p:sldId id="291" r:id="rId30"/>
    <p:sldId id="290" r:id="rId31"/>
    <p:sldId id="289" r:id="rId32"/>
    <p:sldId id="295" r:id="rId33"/>
    <p:sldId id="294" r:id="rId34"/>
    <p:sldId id="293" r:id="rId35"/>
    <p:sldId id="301" r:id="rId36"/>
    <p:sldId id="300" r:id="rId37"/>
    <p:sldId id="299" r:id="rId38"/>
    <p:sldId id="298" r:id="rId39"/>
    <p:sldId id="297" r:id="rId40"/>
    <p:sldId id="296" r:id="rId41"/>
    <p:sldId id="306" r:id="rId42"/>
    <p:sldId id="305" r:id="rId43"/>
    <p:sldId id="304" r:id="rId44"/>
    <p:sldId id="303" r:id="rId45"/>
    <p:sldId id="302" r:id="rId46"/>
    <p:sldId id="310" r:id="rId47"/>
    <p:sldId id="309" r:id="rId48"/>
    <p:sldId id="308" r:id="rId49"/>
    <p:sldId id="307" r:id="rId50"/>
    <p:sldId id="313" r:id="rId51"/>
    <p:sldId id="312" r:id="rId52"/>
    <p:sldId id="311" r:id="rId53"/>
    <p:sldId id="316" r:id="rId54"/>
    <p:sldId id="315" r:id="rId55"/>
    <p:sldId id="314" r:id="rId56"/>
    <p:sldId id="320" r:id="rId57"/>
    <p:sldId id="319" r:id="rId58"/>
    <p:sldId id="318" r:id="rId59"/>
    <p:sldId id="317" r:id="rId60"/>
    <p:sldId id="323" r:id="rId61"/>
    <p:sldId id="322" r:id="rId62"/>
    <p:sldId id="321" r:id="rId63"/>
    <p:sldId id="327" r:id="rId64"/>
    <p:sldId id="326" r:id="rId65"/>
    <p:sldId id="325" r:id="rId66"/>
    <p:sldId id="324" r:id="rId67"/>
    <p:sldId id="331" r:id="rId68"/>
    <p:sldId id="330" r:id="rId69"/>
    <p:sldId id="329" r:id="rId70"/>
    <p:sldId id="328" r:id="rId71"/>
    <p:sldId id="334" r:id="rId72"/>
    <p:sldId id="333" r:id="rId73"/>
    <p:sldId id="332" r:id="rId74"/>
    <p:sldId id="338" r:id="rId75"/>
    <p:sldId id="337" r:id="rId76"/>
    <p:sldId id="336" r:id="rId77"/>
    <p:sldId id="335" r:id="rId78"/>
    <p:sldId id="342" r:id="rId79"/>
    <p:sldId id="341" r:id="rId80"/>
    <p:sldId id="340" r:id="rId81"/>
    <p:sldId id="339" r:id="rId82"/>
    <p:sldId id="346" r:id="rId83"/>
    <p:sldId id="345" r:id="rId84"/>
    <p:sldId id="344" r:id="rId85"/>
    <p:sldId id="343" r:id="rId86"/>
    <p:sldId id="350" r:id="rId87"/>
    <p:sldId id="349" r:id="rId88"/>
    <p:sldId id="348" r:id="rId89"/>
    <p:sldId id="347" r:id="rId90"/>
    <p:sldId id="354" r:id="rId91"/>
    <p:sldId id="353" r:id="rId92"/>
    <p:sldId id="533" r:id="rId93"/>
    <p:sldId id="351" r:id="rId94"/>
    <p:sldId id="358" r:id="rId95"/>
    <p:sldId id="357" r:id="rId96"/>
    <p:sldId id="356" r:id="rId97"/>
    <p:sldId id="355" r:id="rId98"/>
    <p:sldId id="365" r:id="rId99"/>
    <p:sldId id="364" r:id="rId100"/>
    <p:sldId id="363" r:id="rId101"/>
    <p:sldId id="362" r:id="rId102"/>
    <p:sldId id="361" r:id="rId103"/>
    <p:sldId id="360" r:id="rId104"/>
    <p:sldId id="359" r:id="rId105"/>
    <p:sldId id="369" r:id="rId106"/>
    <p:sldId id="368" r:id="rId107"/>
    <p:sldId id="446" r:id="rId108"/>
    <p:sldId id="367" r:id="rId109"/>
    <p:sldId id="366" r:id="rId110"/>
    <p:sldId id="373" r:id="rId111"/>
    <p:sldId id="372" r:id="rId112"/>
    <p:sldId id="371" r:id="rId113"/>
    <p:sldId id="370" r:id="rId114"/>
    <p:sldId id="377" r:id="rId115"/>
    <p:sldId id="376" r:id="rId116"/>
    <p:sldId id="374" r:id="rId117"/>
    <p:sldId id="381" r:id="rId118"/>
    <p:sldId id="380" r:id="rId119"/>
    <p:sldId id="379" r:id="rId120"/>
    <p:sldId id="378" r:id="rId121"/>
    <p:sldId id="385" r:id="rId122"/>
    <p:sldId id="384" r:id="rId123"/>
    <p:sldId id="383" r:id="rId124"/>
    <p:sldId id="382" r:id="rId125"/>
    <p:sldId id="388" r:id="rId126"/>
    <p:sldId id="387" r:id="rId127"/>
    <p:sldId id="386" r:id="rId128"/>
    <p:sldId id="393" r:id="rId129"/>
    <p:sldId id="392" r:id="rId130"/>
    <p:sldId id="391" r:id="rId131"/>
    <p:sldId id="390" r:id="rId132"/>
    <p:sldId id="389" r:id="rId133"/>
    <p:sldId id="396" r:id="rId134"/>
    <p:sldId id="395" r:id="rId135"/>
    <p:sldId id="394" r:id="rId136"/>
    <p:sldId id="400" r:id="rId137"/>
    <p:sldId id="399" r:id="rId138"/>
    <p:sldId id="398" r:id="rId139"/>
    <p:sldId id="397" r:id="rId140"/>
    <p:sldId id="403" r:id="rId141"/>
    <p:sldId id="402" r:id="rId142"/>
    <p:sldId id="401" r:id="rId143"/>
    <p:sldId id="407" r:id="rId144"/>
    <p:sldId id="406" r:id="rId145"/>
    <p:sldId id="405" r:id="rId146"/>
    <p:sldId id="411" r:id="rId147"/>
    <p:sldId id="404" r:id="rId148"/>
    <p:sldId id="410" r:id="rId149"/>
    <p:sldId id="409" r:id="rId150"/>
    <p:sldId id="408" r:id="rId151"/>
    <p:sldId id="415" r:id="rId152"/>
    <p:sldId id="414" r:id="rId153"/>
    <p:sldId id="413" r:id="rId154"/>
    <p:sldId id="412" r:id="rId155"/>
    <p:sldId id="419" r:id="rId156"/>
    <p:sldId id="418" r:id="rId157"/>
    <p:sldId id="417" r:id="rId158"/>
    <p:sldId id="416" r:id="rId159"/>
    <p:sldId id="423" r:id="rId160"/>
    <p:sldId id="422" r:id="rId161"/>
    <p:sldId id="421" r:id="rId162"/>
    <p:sldId id="420" r:id="rId163"/>
    <p:sldId id="427" r:id="rId164"/>
    <p:sldId id="426" r:id="rId165"/>
    <p:sldId id="425" r:id="rId166"/>
    <p:sldId id="424" r:id="rId167"/>
    <p:sldId id="428" r:id="rId168"/>
    <p:sldId id="429" r:id="rId169"/>
    <p:sldId id="430" r:id="rId170"/>
    <p:sldId id="431" r:id="rId171"/>
    <p:sldId id="432" r:id="rId172"/>
    <p:sldId id="433" r:id="rId173"/>
    <p:sldId id="434" r:id="rId174"/>
    <p:sldId id="435" r:id="rId175"/>
    <p:sldId id="436" r:id="rId176"/>
    <p:sldId id="437" r:id="rId177"/>
    <p:sldId id="438" r:id="rId178"/>
    <p:sldId id="439" r:id="rId179"/>
    <p:sldId id="440" r:id="rId180"/>
    <p:sldId id="441" r:id="rId181"/>
    <p:sldId id="442" r:id="rId182"/>
    <p:sldId id="443" r:id="rId183"/>
    <p:sldId id="444" r:id="rId184"/>
    <p:sldId id="445" r:id="rId185"/>
    <p:sldId id="447" r:id="rId186"/>
    <p:sldId id="448" r:id="rId187"/>
    <p:sldId id="449" r:id="rId188"/>
    <p:sldId id="450" r:id="rId189"/>
    <p:sldId id="451" r:id="rId190"/>
    <p:sldId id="458" r:id="rId191"/>
    <p:sldId id="457" r:id="rId192"/>
    <p:sldId id="456" r:id="rId193"/>
    <p:sldId id="455" r:id="rId194"/>
    <p:sldId id="454" r:id="rId195"/>
    <p:sldId id="453" r:id="rId196"/>
    <p:sldId id="452" r:id="rId197"/>
    <p:sldId id="466" r:id="rId198"/>
    <p:sldId id="465" r:id="rId199"/>
    <p:sldId id="464" r:id="rId200"/>
    <p:sldId id="463" r:id="rId201"/>
    <p:sldId id="462" r:id="rId202"/>
    <p:sldId id="461" r:id="rId203"/>
    <p:sldId id="460" r:id="rId204"/>
    <p:sldId id="459" r:id="rId205"/>
    <p:sldId id="534" r:id="rId206"/>
    <p:sldId id="473" r:id="rId207"/>
    <p:sldId id="472" r:id="rId208"/>
    <p:sldId id="471" r:id="rId209"/>
    <p:sldId id="538" r:id="rId210"/>
    <p:sldId id="539" r:id="rId211"/>
    <p:sldId id="470" r:id="rId212"/>
    <p:sldId id="469" r:id="rId213"/>
    <p:sldId id="468" r:id="rId214"/>
    <p:sldId id="467" r:id="rId215"/>
    <p:sldId id="481" r:id="rId216"/>
    <p:sldId id="480" r:id="rId217"/>
    <p:sldId id="479" r:id="rId218"/>
    <p:sldId id="478" r:id="rId219"/>
    <p:sldId id="477" r:id="rId220"/>
    <p:sldId id="475" r:id="rId221"/>
    <p:sldId id="482" r:id="rId222"/>
    <p:sldId id="483" r:id="rId223"/>
    <p:sldId id="484" r:id="rId224"/>
    <p:sldId id="485" r:id="rId225"/>
    <p:sldId id="487" r:id="rId226"/>
    <p:sldId id="486" r:id="rId227"/>
    <p:sldId id="493" r:id="rId228"/>
    <p:sldId id="492" r:id="rId229"/>
    <p:sldId id="491" r:id="rId230"/>
    <p:sldId id="490" r:id="rId231"/>
    <p:sldId id="489" r:id="rId232"/>
    <p:sldId id="488" r:id="rId233"/>
    <p:sldId id="499" r:id="rId234"/>
    <p:sldId id="498" r:id="rId235"/>
    <p:sldId id="497" r:id="rId236"/>
    <p:sldId id="496" r:id="rId237"/>
    <p:sldId id="495" r:id="rId238"/>
    <p:sldId id="535" r:id="rId239"/>
    <p:sldId id="501" r:id="rId240"/>
    <p:sldId id="536" r:id="rId241"/>
    <p:sldId id="502" r:id="rId242"/>
    <p:sldId id="503" r:id="rId243"/>
    <p:sldId id="504" r:id="rId244"/>
    <p:sldId id="505" r:id="rId245"/>
    <p:sldId id="506" r:id="rId246"/>
    <p:sldId id="537" r:id="rId247"/>
    <p:sldId id="508" r:id="rId248"/>
    <p:sldId id="509" r:id="rId249"/>
    <p:sldId id="510" r:id="rId250"/>
    <p:sldId id="511" r:id="rId251"/>
    <p:sldId id="512" r:id="rId252"/>
    <p:sldId id="513" r:id="rId253"/>
    <p:sldId id="514" r:id="rId254"/>
    <p:sldId id="515" r:id="rId255"/>
    <p:sldId id="516" r:id="rId256"/>
    <p:sldId id="517" r:id="rId257"/>
    <p:sldId id="518" r:id="rId258"/>
    <p:sldId id="519" r:id="rId259"/>
    <p:sldId id="520" r:id="rId260"/>
    <p:sldId id="521" r:id="rId261"/>
    <p:sldId id="522" r:id="rId262"/>
    <p:sldId id="523" r:id="rId263"/>
    <p:sldId id="524" r:id="rId264"/>
    <p:sldId id="526" r:id="rId265"/>
    <p:sldId id="525" r:id="rId266"/>
    <p:sldId id="527" r:id="rId267"/>
    <p:sldId id="528" r:id="rId268"/>
    <p:sldId id="529" r:id="rId269"/>
    <p:sldId id="530" r:id="rId2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FF99"/>
    <a:srgbClr val="CCFF66"/>
    <a:srgbClr val="660066"/>
    <a:srgbClr val="00CCFF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23" autoAdjust="0"/>
    <p:restoredTop sz="91041" autoAdjust="0"/>
  </p:normalViewPr>
  <p:slideViewPr>
    <p:cSldViewPr>
      <p:cViewPr varScale="1">
        <p:scale>
          <a:sx n="70" d="100"/>
          <a:sy n="70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  <p:sld r:id="rId88" collapse="1"/>
      <p:sld r:id="rId89" collapse="1"/>
      <p:sld r:id="rId90" collapse="1"/>
      <p:sld r:id="rId91" collapse="1"/>
      <p:sld r:id="rId92" collapse="1"/>
      <p:sld r:id="rId93" collapse="1"/>
      <p:sld r:id="rId94" collapse="1"/>
      <p:sld r:id="rId95" collapse="1"/>
      <p:sld r:id="rId96" collapse="1"/>
      <p:sld r:id="rId97" collapse="1"/>
      <p:sld r:id="rId98" collapse="1"/>
      <p:sld r:id="rId99" collapse="1"/>
      <p:sld r:id="rId100" collapse="1"/>
      <p:sld r:id="rId101" collapse="1"/>
      <p:sld r:id="rId102" collapse="1"/>
      <p:sld r:id="rId103" collapse="1"/>
      <p:sld r:id="rId104" collapse="1"/>
      <p:sld r:id="rId105" collapse="1"/>
      <p:sld r:id="rId106" collapse="1"/>
      <p:sld r:id="rId107" collapse="1"/>
      <p:sld r:id="rId108" collapse="1"/>
      <p:sld r:id="rId109" collapse="1"/>
      <p:sld r:id="rId110" collapse="1"/>
      <p:sld r:id="rId111" collapse="1"/>
      <p:sld r:id="rId112" collapse="1"/>
      <p:sld r:id="rId113" collapse="1"/>
      <p:sld r:id="rId114" collapse="1"/>
      <p:sld r:id="rId115" collapse="1"/>
      <p:sld r:id="rId116" collapse="1"/>
      <p:sld r:id="rId117" collapse="1"/>
      <p:sld r:id="rId118" collapse="1"/>
      <p:sld r:id="rId119" collapse="1"/>
      <p:sld r:id="rId120" collapse="1"/>
      <p:sld r:id="rId121" collapse="1"/>
      <p:sld r:id="rId122" collapse="1"/>
      <p:sld r:id="rId123" collapse="1"/>
      <p:sld r:id="rId124" collapse="1"/>
      <p:sld r:id="rId125" collapse="1"/>
      <p:sld r:id="rId126" collapse="1"/>
      <p:sld r:id="rId127" collapse="1"/>
      <p:sld r:id="rId128" collapse="1"/>
      <p:sld r:id="rId129" collapse="1"/>
      <p:sld r:id="rId130" collapse="1"/>
      <p:sld r:id="rId131" collapse="1"/>
      <p:sld r:id="rId132" collapse="1"/>
      <p:sld r:id="rId133" collapse="1"/>
      <p:sld r:id="rId134" collapse="1"/>
      <p:sld r:id="rId135" collapse="1"/>
      <p:sld r:id="rId136" collapse="1"/>
      <p:sld r:id="rId137" collapse="1"/>
      <p:sld r:id="rId138" collapse="1"/>
      <p:sld r:id="rId139" collapse="1"/>
      <p:sld r:id="rId140" collapse="1"/>
      <p:sld r:id="rId141" collapse="1"/>
      <p:sld r:id="rId142" collapse="1"/>
      <p:sld r:id="rId143" collapse="1"/>
      <p:sld r:id="rId144" collapse="1"/>
      <p:sld r:id="rId145" collapse="1"/>
      <p:sld r:id="rId146" collapse="1"/>
      <p:sld r:id="rId147" collapse="1"/>
      <p:sld r:id="rId148" collapse="1"/>
      <p:sld r:id="rId149" collapse="1"/>
      <p:sld r:id="rId150" collapse="1"/>
      <p:sld r:id="rId151" collapse="1"/>
      <p:sld r:id="rId152" collapse="1"/>
      <p:sld r:id="rId153" collapse="1"/>
      <p:sld r:id="rId154" collapse="1"/>
      <p:sld r:id="rId155" collapse="1"/>
      <p:sld r:id="rId156" collapse="1"/>
      <p:sld r:id="rId157" collapse="1"/>
      <p:sld r:id="rId158" collapse="1"/>
      <p:sld r:id="rId159" collapse="1"/>
      <p:sld r:id="rId160" collapse="1"/>
      <p:sld r:id="rId161" collapse="1"/>
      <p:sld r:id="rId162" collapse="1"/>
      <p:sld r:id="rId163" collapse="1"/>
      <p:sld r:id="rId164" collapse="1"/>
      <p:sld r:id="rId165" collapse="1"/>
      <p:sld r:id="rId166" collapse="1"/>
      <p:sld r:id="rId167" collapse="1"/>
      <p:sld r:id="rId168" collapse="1"/>
      <p:sld r:id="rId169" collapse="1"/>
      <p:sld r:id="rId170" collapse="1"/>
      <p:sld r:id="rId171" collapse="1"/>
      <p:sld r:id="rId172" collapse="1"/>
      <p:sld r:id="rId173" collapse="1"/>
      <p:sld r:id="rId174" collapse="1"/>
      <p:sld r:id="rId175" collapse="1"/>
      <p:sld r:id="rId176" collapse="1"/>
      <p:sld r:id="rId177" collapse="1"/>
      <p:sld r:id="rId178" collapse="1"/>
      <p:sld r:id="rId179" collapse="1"/>
      <p:sld r:id="rId180" collapse="1"/>
      <p:sld r:id="rId181" collapse="1"/>
      <p:sld r:id="rId182" collapse="1"/>
      <p:sld r:id="rId183" collapse="1"/>
      <p:sld r:id="rId184" collapse="1"/>
      <p:sld r:id="rId185" collapse="1"/>
      <p:sld r:id="rId186" collapse="1"/>
      <p:sld r:id="rId187" collapse="1"/>
      <p:sld r:id="rId188" collapse="1"/>
      <p:sld r:id="rId189" collapse="1"/>
      <p:sld r:id="rId190" collapse="1"/>
      <p:sld r:id="rId191" collapse="1"/>
      <p:sld r:id="rId192" collapse="1"/>
      <p:sld r:id="rId193" collapse="1"/>
      <p:sld r:id="rId194" collapse="1"/>
      <p:sld r:id="rId195" collapse="1"/>
      <p:sld r:id="rId196" collapse="1"/>
      <p:sld r:id="rId197" collapse="1"/>
      <p:sld r:id="rId198" collapse="1"/>
      <p:sld r:id="rId199" collapse="1"/>
      <p:sld r:id="rId200" collapse="1"/>
      <p:sld r:id="rId201" collapse="1"/>
      <p:sld r:id="rId202" collapse="1"/>
      <p:sld r:id="rId203" collapse="1"/>
      <p:sld r:id="rId204" collapse="1"/>
      <p:sld r:id="rId205" collapse="1"/>
      <p:sld r:id="rId206" collapse="1"/>
      <p:sld r:id="rId207" collapse="1"/>
      <p:sld r:id="rId208" collapse="1"/>
      <p:sld r:id="rId209" collapse="1"/>
      <p:sld r:id="rId210" collapse="1"/>
      <p:sld r:id="rId211" collapse="1"/>
      <p:sld r:id="rId212" collapse="1"/>
      <p:sld r:id="rId213" collapse="1"/>
      <p:sld r:id="rId214" collapse="1"/>
      <p:sld r:id="rId215" collapse="1"/>
      <p:sld r:id="rId216" collapse="1"/>
      <p:sld r:id="rId217" collapse="1"/>
      <p:sld r:id="rId218" collapse="1"/>
      <p:sld r:id="rId219" collapse="1"/>
      <p:sld r:id="rId220" collapse="1"/>
      <p:sld r:id="rId221" collapse="1"/>
      <p:sld r:id="rId222" collapse="1"/>
      <p:sld r:id="rId223" collapse="1"/>
      <p:sld r:id="rId224" collapse="1"/>
      <p:sld r:id="rId225" collapse="1"/>
      <p:sld r:id="rId226" collapse="1"/>
      <p:sld r:id="rId227" collapse="1"/>
      <p:sld r:id="rId228" collapse="1"/>
      <p:sld r:id="rId229" collapse="1"/>
      <p:sld r:id="rId230" collapse="1"/>
      <p:sld r:id="rId231" collapse="1"/>
      <p:sld r:id="rId232" collapse="1"/>
      <p:sld r:id="rId233" collapse="1"/>
      <p:sld r:id="rId234" collapse="1"/>
      <p:sld r:id="rId235" collapse="1"/>
      <p:sld r:id="rId236" collapse="1"/>
      <p:sld r:id="rId237" collapse="1"/>
      <p:sld r:id="rId238" collapse="1"/>
      <p:sld r:id="rId239" collapse="1"/>
      <p:sld r:id="rId240" collapse="1"/>
      <p:sld r:id="rId241" collapse="1"/>
      <p:sld r:id="rId242" collapse="1"/>
      <p:sld r:id="rId243" collapse="1"/>
      <p:sld r:id="rId244" collapse="1"/>
      <p:sld r:id="rId245" collapse="1"/>
      <p:sld r:id="rId246" collapse="1"/>
      <p:sld r:id="rId247" collapse="1"/>
      <p:sld r:id="rId248" collapse="1"/>
      <p:sld r:id="rId249" collapse="1"/>
      <p:sld r:id="rId250" collapse="1"/>
      <p:sld r:id="rId251" collapse="1"/>
      <p:sld r:id="rId252" collapse="1"/>
      <p:sld r:id="rId253" collapse="1"/>
      <p:sld r:id="rId254" collapse="1"/>
      <p:sld r:id="rId255" collapse="1"/>
      <p:sld r:id="rId256" collapse="1"/>
      <p:sld r:id="rId257" collapse="1"/>
      <p:sld r:id="rId258" collapse="1"/>
      <p:sld r:id="rId259" collapse="1"/>
      <p:sld r:id="rId260" collapse="1"/>
      <p:sld r:id="rId26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presProps" Target="pres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theme" Target="theme/theme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_rels/viewProps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9.xml"/><Relationship Id="rId21" Type="http://schemas.openxmlformats.org/officeDocument/2006/relationships/slide" Target="slides/slide21.xml"/><Relationship Id="rId42" Type="http://schemas.openxmlformats.org/officeDocument/2006/relationships/slide" Target="slides/slide43.xml"/><Relationship Id="rId63" Type="http://schemas.openxmlformats.org/officeDocument/2006/relationships/slide" Target="slides/slide64.xml"/><Relationship Id="rId84" Type="http://schemas.openxmlformats.org/officeDocument/2006/relationships/slide" Target="slides/slide85.xml"/><Relationship Id="rId138" Type="http://schemas.openxmlformats.org/officeDocument/2006/relationships/slide" Target="slides/slide141.xml"/><Relationship Id="rId159" Type="http://schemas.openxmlformats.org/officeDocument/2006/relationships/slide" Target="slides/slide162.xml"/><Relationship Id="rId170" Type="http://schemas.openxmlformats.org/officeDocument/2006/relationships/slide" Target="slides/slide173.xml"/><Relationship Id="rId191" Type="http://schemas.openxmlformats.org/officeDocument/2006/relationships/slide" Target="slides/slide194.xml"/><Relationship Id="rId205" Type="http://schemas.openxmlformats.org/officeDocument/2006/relationships/slide" Target="slides/slide209.xml"/><Relationship Id="rId226" Type="http://schemas.openxmlformats.org/officeDocument/2006/relationships/slide" Target="slides/slide231.xml"/><Relationship Id="rId247" Type="http://schemas.openxmlformats.org/officeDocument/2006/relationships/slide" Target="slides/slide255.xml"/><Relationship Id="rId107" Type="http://schemas.openxmlformats.org/officeDocument/2006/relationships/slide" Target="slides/slide109.xml"/><Relationship Id="rId11" Type="http://schemas.openxmlformats.org/officeDocument/2006/relationships/slide" Target="slides/slide11.xml"/><Relationship Id="rId32" Type="http://schemas.openxmlformats.org/officeDocument/2006/relationships/slide" Target="slides/slide33.xml"/><Relationship Id="rId53" Type="http://schemas.openxmlformats.org/officeDocument/2006/relationships/slide" Target="slides/slide54.xml"/><Relationship Id="rId74" Type="http://schemas.openxmlformats.org/officeDocument/2006/relationships/slide" Target="slides/slide75.xml"/><Relationship Id="rId128" Type="http://schemas.openxmlformats.org/officeDocument/2006/relationships/slide" Target="slides/slide130.xml"/><Relationship Id="rId149" Type="http://schemas.openxmlformats.org/officeDocument/2006/relationships/slide" Target="slides/slide152.xml"/><Relationship Id="rId5" Type="http://schemas.openxmlformats.org/officeDocument/2006/relationships/slide" Target="slides/slide5.xml"/><Relationship Id="rId95" Type="http://schemas.openxmlformats.org/officeDocument/2006/relationships/slide" Target="slides/slide97.xml"/><Relationship Id="rId160" Type="http://schemas.openxmlformats.org/officeDocument/2006/relationships/slide" Target="slides/slide163.xml"/><Relationship Id="rId181" Type="http://schemas.openxmlformats.org/officeDocument/2006/relationships/slide" Target="slides/slide184.xml"/><Relationship Id="rId216" Type="http://schemas.openxmlformats.org/officeDocument/2006/relationships/slide" Target="slides/slide221.xml"/><Relationship Id="rId237" Type="http://schemas.openxmlformats.org/officeDocument/2006/relationships/slide" Target="slides/slide244.xml"/><Relationship Id="rId258" Type="http://schemas.openxmlformats.org/officeDocument/2006/relationships/slide" Target="slides/slide266.xml"/><Relationship Id="rId22" Type="http://schemas.openxmlformats.org/officeDocument/2006/relationships/slide" Target="slides/slide22.xml"/><Relationship Id="rId43" Type="http://schemas.openxmlformats.org/officeDocument/2006/relationships/slide" Target="slides/slide44.xml"/><Relationship Id="rId64" Type="http://schemas.openxmlformats.org/officeDocument/2006/relationships/slide" Target="slides/slide65.xml"/><Relationship Id="rId118" Type="http://schemas.openxmlformats.org/officeDocument/2006/relationships/slide" Target="slides/slide120.xml"/><Relationship Id="rId139" Type="http://schemas.openxmlformats.org/officeDocument/2006/relationships/slide" Target="slides/slide142.xml"/><Relationship Id="rId85" Type="http://schemas.openxmlformats.org/officeDocument/2006/relationships/slide" Target="slides/slide86.xml"/><Relationship Id="rId150" Type="http://schemas.openxmlformats.org/officeDocument/2006/relationships/slide" Target="slides/slide153.xml"/><Relationship Id="rId171" Type="http://schemas.openxmlformats.org/officeDocument/2006/relationships/slide" Target="slides/slide174.xml"/><Relationship Id="rId192" Type="http://schemas.openxmlformats.org/officeDocument/2006/relationships/slide" Target="slides/slide195.xml"/><Relationship Id="rId206" Type="http://schemas.openxmlformats.org/officeDocument/2006/relationships/slide" Target="slides/slide211.xml"/><Relationship Id="rId227" Type="http://schemas.openxmlformats.org/officeDocument/2006/relationships/slide" Target="slides/slide232.xml"/><Relationship Id="rId248" Type="http://schemas.openxmlformats.org/officeDocument/2006/relationships/slide" Target="slides/slide256.xml"/><Relationship Id="rId12" Type="http://schemas.openxmlformats.org/officeDocument/2006/relationships/slide" Target="slides/slide12.xml"/><Relationship Id="rId33" Type="http://schemas.openxmlformats.org/officeDocument/2006/relationships/slide" Target="slides/slide34.xml"/><Relationship Id="rId108" Type="http://schemas.openxmlformats.org/officeDocument/2006/relationships/slide" Target="slides/slide110.xml"/><Relationship Id="rId129" Type="http://schemas.openxmlformats.org/officeDocument/2006/relationships/slide" Target="slides/slide131.xml"/><Relationship Id="rId54" Type="http://schemas.openxmlformats.org/officeDocument/2006/relationships/slide" Target="slides/slide55.xml"/><Relationship Id="rId75" Type="http://schemas.openxmlformats.org/officeDocument/2006/relationships/slide" Target="slides/slide76.xml"/><Relationship Id="rId96" Type="http://schemas.openxmlformats.org/officeDocument/2006/relationships/slide" Target="slides/slide98.xml"/><Relationship Id="rId140" Type="http://schemas.openxmlformats.org/officeDocument/2006/relationships/slide" Target="slides/slide143.xml"/><Relationship Id="rId161" Type="http://schemas.openxmlformats.org/officeDocument/2006/relationships/slide" Target="slides/slide164.xml"/><Relationship Id="rId182" Type="http://schemas.openxmlformats.org/officeDocument/2006/relationships/slide" Target="slides/slide185.xml"/><Relationship Id="rId217" Type="http://schemas.openxmlformats.org/officeDocument/2006/relationships/slide" Target="slides/slide22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212" Type="http://schemas.openxmlformats.org/officeDocument/2006/relationships/slide" Target="slides/slide217.xml"/><Relationship Id="rId233" Type="http://schemas.openxmlformats.org/officeDocument/2006/relationships/slide" Target="slides/slide239.xml"/><Relationship Id="rId238" Type="http://schemas.openxmlformats.org/officeDocument/2006/relationships/slide" Target="slides/slide245.xml"/><Relationship Id="rId254" Type="http://schemas.openxmlformats.org/officeDocument/2006/relationships/slide" Target="slides/slide262.xml"/><Relationship Id="rId259" Type="http://schemas.openxmlformats.org/officeDocument/2006/relationships/slide" Target="slides/slide267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49" Type="http://schemas.openxmlformats.org/officeDocument/2006/relationships/slide" Target="slides/slide50.xml"/><Relationship Id="rId114" Type="http://schemas.openxmlformats.org/officeDocument/2006/relationships/slide" Target="slides/slide116.xml"/><Relationship Id="rId119" Type="http://schemas.openxmlformats.org/officeDocument/2006/relationships/slide" Target="slides/slide121.xml"/><Relationship Id="rId44" Type="http://schemas.openxmlformats.org/officeDocument/2006/relationships/slide" Target="slides/slide45.xml"/><Relationship Id="rId60" Type="http://schemas.openxmlformats.org/officeDocument/2006/relationships/slide" Target="slides/slide61.xml"/><Relationship Id="rId65" Type="http://schemas.openxmlformats.org/officeDocument/2006/relationships/slide" Target="slides/slide66.xml"/><Relationship Id="rId81" Type="http://schemas.openxmlformats.org/officeDocument/2006/relationships/slide" Target="slides/slide82.xml"/><Relationship Id="rId86" Type="http://schemas.openxmlformats.org/officeDocument/2006/relationships/slide" Target="slides/slide87.xml"/><Relationship Id="rId130" Type="http://schemas.openxmlformats.org/officeDocument/2006/relationships/slide" Target="slides/slide132.xml"/><Relationship Id="rId135" Type="http://schemas.openxmlformats.org/officeDocument/2006/relationships/slide" Target="slides/slide138.xml"/><Relationship Id="rId151" Type="http://schemas.openxmlformats.org/officeDocument/2006/relationships/slide" Target="slides/slide154.xml"/><Relationship Id="rId156" Type="http://schemas.openxmlformats.org/officeDocument/2006/relationships/slide" Target="slides/slide159.xml"/><Relationship Id="rId177" Type="http://schemas.openxmlformats.org/officeDocument/2006/relationships/slide" Target="slides/slide180.xml"/><Relationship Id="rId198" Type="http://schemas.openxmlformats.org/officeDocument/2006/relationships/slide" Target="slides/slide201.xml"/><Relationship Id="rId172" Type="http://schemas.openxmlformats.org/officeDocument/2006/relationships/slide" Target="slides/slide175.xml"/><Relationship Id="rId193" Type="http://schemas.openxmlformats.org/officeDocument/2006/relationships/slide" Target="slides/slide196.xml"/><Relationship Id="rId202" Type="http://schemas.openxmlformats.org/officeDocument/2006/relationships/slide" Target="slides/slide206.xml"/><Relationship Id="rId207" Type="http://schemas.openxmlformats.org/officeDocument/2006/relationships/slide" Target="slides/slide212.xml"/><Relationship Id="rId223" Type="http://schemas.openxmlformats.org/officeDocument/2006/relationships/slide" Target="slides/slide228.xml"/><Relationship Id="rId228" Type="http://schemas.openxmlformats.org/officeDocument/2006/relationships/slide" Target="slides/slide233.xml"/><Relationship Id="rId244" Type="http://schemas.openxmlformats.org/officeDocument/2006/relationships/slide" Target="slides/slide252.xml"/><Relationship Id="rId249" Type="http://schemas.openxmlformats.org/officeDocument/2006/relationships/slide" Target="slides/slide257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9" Type="http://schemas.openxmlformats.org/officeDocument/2006/relationships/slide" Target="slides/slide40.xml"/><Relationship Id="rId109" Type="http://schemas.openxmlformats.org/officeDocument/2006/relationships/slide" Target="slides/slide111.xml"/><Relationship Id="rId260" Type="http://schemas.openxmlformats.org/officeDocument/2006/relationships/slide" Target="slides/slide268.xml"/><Relationship Id="rId34" Type="http://schemas.openxmlformats.org/officeDocument/2006/relationships/slide" Target="slides/slide35.xml"/><Relationship Id="rId50" Type="http://schemas.openxmlformats.org/officeDocument/2006/relationships/slide" Target="slides/slide51.xml"/><Relationship Id="rId55" Type="http://schemas.openxmlformats.org/officeDocument/2006/relationships/slide" Target="slides/slide56.xml"/><Relationship Id="rId76" Type="http://schemas.openxmlformats.org/officeDocument/2006/relationships/slide" Target="slides/slide77.xml"/><Relationship Id="rId97" Type="http://schemas.openxmlformats.org/officeDocument/2006/relationships/slide" Target="slides/slide99.xml"/><Relationship Id="rId104" Type="http://schemas.openxmlformats.org/officeDocument/2006/relationships/slide" Target="slides/slide106.xml"/><Relationship Id="rId120" Type="http://schemas.openxmlformats.org/officeDocument/2006/relationships/slide" Target="slides/slide122.xml"/><Relationship Id="rId125" Type="http://schemas.openxmlformats.org/officeDocument/2006/relationships/slide" Target="slides/slide127.xml"/><Relationship Id="rId141" Type="http://schemas.openxmlformats.org/officeDocument/2006/relationships/slide" Target="slides/slide144.xml"/><Relationship Id="rId146" Type="http://schemas.openxmlformats.org/officeDocument/2006/relationships/slide" Target="slides/slide149.xml"/><Relationship Id="rId167" Type="http://schemas.openxmlformats.org/officeDocument/2006/relationships/slide" Target="slides/slide170.xml"/><Relationship Id="rId188" Type="http://schemas.openxmlformats.org/officeDocument/2006/relationships/slide" Target="slides/slide191.xml"/><Relationship Id="rId7" Type="http://schemas.openxmlformats.org/officeDocument/2006/relationships/slide" Target="slides/slide7.xml"/><Relationship Id="rId71" Type="http://schemas.openxmlformats.org/officeDocument/2006/relationships/slide" Target="slides/slide72.xml"/><Relationship Id="rId92" Type="http://schemas.openxmlformats.org/officeDocument/2006/relationships/slide" Target="slides/slide94.xml"/><Relationship Id="rId162" Type="http://schemas.openxmlformats.org/officeDocument/2006/relationships/slide" Target="slides/slide165.xml"/><Relationship Id="rId183" Type="http://schemas.openxmlformats.org/officeDocument/2006/relationships/slide" Target="slides/slide186.xml"/><Relationship Id="rId213" Type="http://schemas.openxmlformats.org/officeDocument/2006/relationships/slide" Target="slides/slide218.xml"/><Relationship Id="rId218" Type="http://schemas.openxmlformats.org/officeDocument/2006/relationships/slide" Target="slides/slide223.xml"/><Relationship Id="rId234" Type="http://schemas.openxmlformats.org/officeDocument/2006/relationships/slide" Target="slides/slide241.xml"/><Relationship Id="rId239" Type="http://schemas.openxmlformats.org/officeDocument/2006/relationships/slide" Target="slides/slide247.xml"/><Relationship Id="rId2" Type="http://schemas.openxmlformats.org/officeDocument/2006/relationships/slide" Target="slides/slide2.xml"/><Relationship Id="rId29" Type="http://schemas.openxmlformats.org/officeDocument/2006/relationships/slide" Target="slides/slide30.xml"/><Relationship Id="rId250" Type="http://schemas.openxmlformats.org/officeDocument/2006/relationships/slide" Target="slides/slide258.xml"/><Relationship Id="rId255" Type="http://schemas.openxmlformats.org/officeDocument/2006/relationships/slide" Target="slides/slide263.xml"/><Relationship Id="rId24" Type="http://schemas.openxmlformats.org/officeDocument/2006/relationships/slide" Target="slides/slide25.xml"/><Relationship Id="rId40" Type="http://schemas.openxmlformats.org/officeDocument/2006/relationships/slide" Target="slides/slide41.xml"/><Relationship Id="rId45" Type="http://schemas.openxmlformats.org/officeDocument/2006/relationships/slide" Target="slides/slide46.xml"/><Relationship Id="rId66" Type="http://schemas.openxmlformats.org/officeDocument/2006/relationships/slide" Target="slides/slide67.xml"/><Relationship Id="rId87" Type="http://schemas.openxmlformats.org/officeDocument/2006/relationships/slide" Target="slides/slide88.xml"/><Relationship Id="rId110" Type="http://schemas.openxmlformats.org/officeDocument/2006/relationships/slide" Target="slides/slide112.xml"/><Relationship Id="rId115" Type="http://schemas.openxmlformats.org/officeDocument/2006/relationships/slide" Target="slides/slide117.xml"/><Relationship Id="rId131" Type="http://schemas.openxmlformats.org/officeDocument/2006/relationships/slide" Target="slides/slide133.xml"/><Relationship Id="rId136" Type="http://schemas.openxmlformats.org/officeDocument/2006/relationships/slide" Target="slides/slide139.xml"/><Relationship Id="rId157" Type="http://schemas.openxmlformats.org/officeDocument/2006/relationships/slide" Target="slides/slide160.xml"/><Relationship Id="rId178" Type="http://schemas.openxmlformats.org/officeDocument/2006/relationships/slide" Target="slides/slide181.xml"/><Relationship Id="rId61" Type="http://schemas.openxmlformats.org/officeDocument/2006/relationships/slide" Target="slides/slide62.xml"/><Relationship Id="rId82" Type="http://schemas.openxmlformats.org/officeDocument/2006/relationships/slide" Target="slides/slide83.xml"/><Relationship Id="rId152" Type="http://schemas.openxmlformats.org/officeDocument/2006/relationships/slide" Target="slides/slide155.xml"/><Relationship Id="rId173" Type="http://schemas.openxmlformats.org/officeDocument/2006/relationships/slide" Target="slides/slide176.xml"/><Relationship Id="rId194" Type="http://schemas.openxmlformats.org/officeDocument/2006/relationships/slide" Target="slides/slide197.xml"/><Relationship Id="rId199" Type="http://schemas.openxmlformats.org/officeDocument/2006/relationships/slide" Target="slides/slide202.xml"/><Relationship Id="rId203" Type="http://schemas.openxmlformats.org/officeDocument/2006/relationships/slide" Target="slides/slide207.xml"/><Relationship Id="rId208" Type="http://schemas.openxmlformats.org/officeDocument/2006/relationships/slide" Target="slides/slide213.xml"/><Relationship Id="rId229" Type="http://schemas.openxmlformats.org/officeDocument/2006/relationships/slide" Target="slides/slide234.xml"/><Relationship Id="rId19" Type="http://schemas.openxmlformats.org/officeDocument/2006/relationships/slide" Target="slides/slide19.xml"/><Relationship Id="rId224" Type="http://schemas.openxmlformats.org/officeDocument/2006/relationships/slide" Target="slides/slide229.xml"/><Relationship Id="rId240" Type="http://schemas.openxmlformats.org/officeDocument/2006/relationships/slide" Target="slides/slide248.xml"/><Relationship Id="rId245" Type="http://schemas.openxmlformats.org/officeDocument/2006/relationships/slide" Target="slides/slide253.xml"/><Relationship Id="rId261" Type="http://schemas.openxmlformats.org/officeDocument/2006/relationships/slide" Target="slides/slide269.xml"/><Relationship Id="rId14" Type="http://schemas.openxmlformats.org/officeDocument/2006/relationships/slide" Target="slides/slide14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56" Type="http://schemas.openxmlformats.org/officeDocument/2006/relationships/slide" Target="slides/slide57.xml"/><Relationship Id="rId77" Type="http://schemas.openxmlformats.org/officeDocument/2006/relationships/slide" Target="slides/slide78.xml"/><Relationship Id="rId100" Type="http://schemas.openxmlformats.org/officeDocument/2006/relationships/slide" Target="slides/slide102.xml"/><Relationship Id="rId105" Type="http://schemas.openxmlformats.org/officeDocument/2006/relationships/slide" Target="slides/slide107.xml"/><Relationship Id="rId126" Type="http://schemas.openxmlformats.org/officeDocument/2006/relationships/slide" Target="slides/slide128.xml"/><Relationship Id="rId147" Type="http://schemas.openxmlformats.org/officeDocument/2006/relationships/slide" Target="slides/slide150.xml"/><Relationship Id="rId168" Type="http://schemas.openxmlformats.org/officeDocument/2006/relationships/slide" Target="slides/slide171.xml"/><Relationship Id="rId8" Type="http://schemas.openxmlformats.org/officeDocument/2006/relationships/slide" Target="slides/slide8.xml"/><Relationship Id="rId51" Type="http://schemas.openxmlformats.org/officeDocument/2006/relationships/slide" Target="slides/slide52.xml"/><Relationship Id="rId72" Type="http://schemas.openxmlformats.org/officeDocument/2006/relationships/slide" Target="slides/slide73.xml"/><Relationship Id="rId93" Type="http://schemas.openxmlformats.org/officeDocument/2006/relationships/slide" Target="slides/slide95.xml"/><Relationship Id="rId98" Type="http://schemas.openxmlformats.org/officeDocument/2006/relationships/slide" Target="slides/slide100.xml"/><Relationship Id="rId121" Type="http://schemas.openxmlformats.org/officeDocument/2006/relationships/slide" Target="slides/slide123.xml"/><Relationship Id="rId142" Type="http://schemas.openxmlformats.org/officeDocument/2006/relationships/slide" Target="slides/slide145.xml"/><Relationship Id="rId163" Type="http://schemas.openxmlformats.org/officeDocument/2006/relationships/slide" Target="slides/slide166.xml"/><Relationship Id="rId184" Type="http://schemas.openxmlformats.org/officeDocument/2006/relationships/slide" Target="slides/slide187.xml"/><Relationship Id="rId189" Type="http://schemas.openxmlformats.org/officeDocument/2006/relationships/slide" Target="slides/slide192.xml"/><Relationship Id="rId219" Type="http://schemas.openxmlformats.org/officeDocument/2006/relationships/slide" Target="slides/slide224.xml"/><Relationship Id="rId3" Type="http://schemas.openxmlformats.org/officeDocument/2006/relationships/slide" Target="slides/slide3.xml"/><Relationship Id="rId214" Type="http://schemas.openxmlformats.org/officeDocument/2006/relationships/slide" Target="slides/slide219.xml"/><Relationship Id="rId230" Type="http://schemas.openxmlformats.org/officeDocument/2006/relationships/slide" Target="slides/slide235.xml"/><Relationship Id="rId235" Type="http://schemas.openxmlformats.org/officeDocument/2006/relationships/slide" Target="slides/slide242.xml"/><Relationship Id="rId251" Type="http://schemas.openxmlformats.org/officeDocument/2006/relationships/slide" Target="slides/slide259.xml"/><Relationship Id="rId256" Type="http://schemas.openxmlformats.org/officeDocument/2006/relationships/slide" Target="slides/slide264.xml"/><Relationship Id="rId25" Type="http://schemas.openxmlformats.org/officeDocument/2006/relationships/slide" Target="slides/slide26.xml"/><Relationship Id="rId46" Type="http://schemas.openxmlformats.org/officeDocument/2006/relationships/slide" Target="slides/slide47.xml"/><Relationship Id="rId67" Type="http://schemas.openxmlformats.org/officeDocument/2006/relationships/slide" Target="slides/slide68.xml"/><Relationship Id="rId116" Type="http://schemas.openxmlformats.org/officeDocument/2006/relationships/slide" Target="slides/slide118.xml"/><Relationship Id="rId137" Type="http://schemas.openxmlformats.org/officeDocument/2006/relationships/slide" Target="slides/slide140.xml"/><Relationship Id="rId158" Type="http://schemas.openxmlformats.org/officeDocument/2006/relationships/slide" Target="slides/slide161.xml"/><Relationship Id="rId20" Type="http://schemas.openxmlformats.org/officeDocument/2006/relationships/slide" Target="slides/slide20.xml"/><Relationship Id="rId41" Type="http://schemas.openxmlformats.org/officeDocument/2006/relationships/slide" Target="slides/slide42.xml"/><Relationship Id="rId62" Type="http://schemas.openxmlformats.org/officeDocument/2006/relationships/slide" Target="slides/slide63.xml"/><Relationship Id="rId83" Type="http://schemas.openxmlformats.org/officeDocument/2006/relationships/slide" Target="slides/slide84.xml"/><Relationship Id="rId88" Type="http://schemas.openxmlformats.org/officeDocument/2006/relationships/slide" Target="slides/slide89.xml"/><Relationship Id="rId111" Type="http://schemas.openxmlformats.org/officeDocument/2006/relationships/slide" Target="slides/slide113.xml"/><Relationship Id="rId132" Type="http://schemas.openxmlformats.org/officeDocument/2006/relationships/slide" Target="slides/slide134.xml"/><Relationship Id="rId153" Type="http://schemas.openxmlformats.org/officeDocument/2006/relationships/slide" Target="slides/slide156.xml"/><Relationship Id="rId174" Type="http://schemas.openxmlformats.org/officeDocument/2006/relationships/slide" Target="slides/slide177.xml"/><Relationship Id="rId179" Type="http://schemas.openxmlformats.org/officeDocument/2006/relationships/slide" Target="slides/slide182.xml"/><Relationship Id="rId195" Type="http://schemas.openxmlformats.org/officeDocument/2006/relationships/slide" Target="slides/slide198.xml"/><Relationship Id="rId209" Type="http://schemas.openxmlformats.org/officeDocument/2006/relationships/slide" Target="slides/slide214.xml"/><Relationship Id="rId190" Type="http://schemas.openxmlformats.org/officeDocument/2006/relationships/slide" Target="slides/slide193.xml"/><Relationship Id="rId204" Type="http://schemas.openxmlformats.org/officeDocument/2006/relationships/slide" Target="slides/slide208.xml"/><Relationship Id="rId220" Type="http://schemas.openxmlformats.org/officeDocument/2006/relationships/slide" Target="slides/slide225.xml"/><Relationship Id="rId225" Type="http://schemas.openxmlformats.org/officeDocument/2006/relationships/slide" Target="slides/slide230.xml"/><Relationship Id="rId241" Type="http://schemas.openxmlformats.org/officeDocument/2006/relationships/slide" Target="slides/slide249.xml"/><Relationship Id="rId246" Type="http://schemas.openxmlformats.org/officeDocument/2006/relationships/slide" Target="slides/slide254.xml"/><Relationship Id="rId15" Type="http://schemas.openxmlformats.org/officeDocument/2006/relationships/slide" Target="slides/slide15.xml"/><Relationship Id="rId36" Type="http://schemas.openxmlformats.org/officeDocument/2006/relationships/slide" Target="slides/slide37.xml"/><Relationship Id="rId57" Type="http://schemas.openxmlformats.org/officeDocument/2006/relationships/slide" Target="slides/slide58.xml"/><Relationship Id="rId106" Type="http://schemas.openxmlformats.org/officeDocument/2006/relationships/slide" Target="slides/slide108.xml"/><Relationship Id="rId127" Type="http://schemas.openxmlformats.org/officeDocument/2006/relationships/slide" Target="slides/slide129.xml"/><Relationship Id="rId10" Type="http://schemas.openxmlformats.org/officeDocument/2006/relationships/slide" Target="slides/slide10.xml"/><Relationship Id="rId31" Type="http://schemas.openxmlformats.org/officeDocument/2006/relationships/slide" Target="slides/slide32.xml"/><Relationship Id="rId52" Type="http://schemas.openxmlformats.org/officeDocument/2006/relationships/slide" Target="slides/slide53.xml"/><Relationship Id="rId73" Type="http://schemas.openxmlformats.org/officeDocument/2006/relationships/slide" Target="slides/slide74.xml"/><Relationship Id="rId78" Type="http://schemas.openxmlformats.org/officeDocument/2006/relationships/slide" Target="slides/slide79.xml"/><Relationship Id="rId94" Type="http://schemas.openxmlformats.org/officeDocument/2006/relationships/slide" Target="slides/slide96.xml"/><Relationship Id="rId99" Type="http://schemas.openxmlformats.org/officeDocument/2006/relationships/slide" Target="slides/slide101.xml"/><Relationship Id="rId101" Type="http://schemas.openxmlformats.org/officeDocument/2006/relationships/slide" Target="slides/slide103.xml"/><Relationship Id="rId122" Type="http://schemas.openxmlformats.org/officeDocument/2006/relationships/slide" Target="slides/slide124.xml"/><Relationship Id="rId143" Type="http://schemas.openxmlformats.org/officeDocument/2006/relationships/slide" Target="slides/slide146.xml"/><Relationship Id="rId148" Type="http://schemas.openxmlformats.org/officeDocument/2006/relationships/slide" Target="slides/slide151.xml"/><Relationship Id="rId164" Type="http://schemas.openxmlformats.org/officeDocument/2006/relationships/slide" Target="slides/slide167.xml"/><Relationship Id="rId169" Type="http://schemas.openxmlformats.org/officeDocument/2006/relationships/slide" Target="slides/slide172.xml"/><Relationship Id="rId185" Type="http://schemas.openxmlformats.org/officeDocument/2006/relationships/slide" Target="slides/slide188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80" Type="http://schemas.openxmlformats.org/officeDocument/2006/relationships/slide" Target="slides/slide183.xml"/><Relationship Id="rId210" Type="http://schemas.openxmlformats.org/officeDocument/2006/relationships/slide" Target="slides/slide215.xml"/><Relationship Id="rId215" Type="http://schemas.openxmlformats.org/officeDocument/2006/relationships/slide" Target="slides/slide220.xml"/><Relationship Id="rId236" Type="http://schemas.openxmlformats.org/officeDocument/2006/relationships/slide" Target="slides/slide243.xml"/><Relationship Id="rId257" Type="http://schemas.openxmlformats.org/officeDocument/2006/relationships/slide" Target="slides/slide265.xml"/><Relationship Id="rId26" Type="http://schemas.openxmlformats.org/officeDocument/2006/relationships/slide" Target="slides/slide27.xml"/><Relationship Id="rId231" Type="http://schemas.openxmlformats.org/officeDocument/2006/relationships/slide" Target="slides/slide236.xml"/><Relationship Id="rId252" Type="http://schemas.openxmlformats.org/officeDocument/2006/relationships/slide" Target="slides/slide260.xml"/><Relationship Id="rId47" Type="http://schemas.openxmlformats.org/officeDocument/2006/relationships/slide" Target="slides/slide48.xml"/><Relationship Id="rId68" Type="http://schemas.openxmlformats.org/officeDocument/2006/relationships/slide" Target="slides/slide69.xml"/><Relationship Id="rId89" Type="http://schemas.openxmlformats.org/officeDocument/2006/relationships/slide" Target="slides/slide90.xml"/><Relationship Id="rId112" Type="http://schemas.openxmlformats.org/officeDocument/2006/relationships/slide" Target="slides/slide114.xml"/><Relationship Id="rId133" Type="http://schemas.openxmlformats.org/officeDocument/2006/relationships/slide" Target="slides/slide136.xml"/><Relationship Id="rId154" Type="http://schemas.openxmlformats.org/officeDocument/2006/relationships/slide" Target="slides/slide157.xml"/><Relationship Id="rId175" Type="http://schemas.openxmlformats.org/officeDocument/2006/relationships/slide" Target="slides/slide178.xml"/><Relationship Id="rId196" Type="http://schemas.openxmlformats.org/officeDocument/2006/relationships/slide" Target="slides/slide199.xml"/><Relationship Id="rId200" Type="http://schemas.openxmlformats.org/officeDocument/2006/relationships/slide" Target="slides/slide203.xml"/><Relationship Id="rId16" Type="http://schemas.openxmlformats.org/officeDocument/2006/relationships/slide" Target="slides/slide16.xml"/><Relationship Id="rId221" Type="http://schemas.openxmlformats.org/officeDocument/2006/relationships/slide" Target="slides/slide226.xml"/><Relationship Id="rId242" Type="http://schemas.openxmlformats.org/officeDocument/2006/relationships/slide" Target="slides/slide250.xml"/><Relationship Id="rId37" Type="http://schemas.openxmlformats.org/officeDocument/2006/relationships/slide" Target="slides/slide38.xml"/><Relationship Id="rId58" Type="http://schemas.openxmlformats.org/officeDocument/2006/relationships/slide" Target="slides/slide59.xml"/><Relationship Id="rId79" Type="http://schemas.openxmlformats.org/officeDocument/2006/relationships/slide" Target="slides/slide80.xml"/><Relationship Id="rId102" Type="http://schemas.openxmlformats.org/officeDocument/2006/relationships/slide" Target="slides/slide104.xml"/><Relationship Id="rId123" Type="http://schemas.openxmlformats.org/officeDocument/2006/relationships/slide" Target="slides/slide125.xml"/><Relationship Id="rId144" Type="http://schemas.openxmlformats.org/officeDocument/2006/relationships/slide" Target="slides/slide147.xml"/><Relationship Id="rId90" Type="http://schemas.openxmlformats.org/officeDocument/2006/relationships/slide" Target="slides/slide91.xml"/><Relationship Id="rId165" Type="http://schemas.openxmlformats.org/officeDocument/2006/relationships/slide" Target="slides/slide168.xml"/><Relationship Id="rId186" Type="http://schemas.openxmlformats.org/officeDocument/2006/relationships/slide" Target="slides/slide189.xml"/><Relationship Id="rId211" Type="http://schemas.openxmlformats.org/officeDocument/2006/relationships/slide" Target="slides/slide216.xml"/><Relationship Id="rId232" Type="http://schemas.openxmlformats.org/officeDocument/2006/relationships/slide" Target="slides/slide237.xml"/><Relationship Id="rId253" Type="http://schemas.openxmlformats.org/officeDocument/2006/relationships/slide" Target="slides/slide261.xml"/><Relationship Id="rId27" Type="http://schemas.openxmlformats.org/officeDocument/2006/relationships/slide" Target="slides/slide28.xml"/><Relationship Id="rId48" Type="http://schemas.openxmlformats.org/officeDocument/2006/relationships/slide" Target="slides/slide49.xml"/><Relationship Id="rId69" Type="http://schemas.openxmlformats.org/officeDocument/2006/relationships/slide" Target="slides/slide70.xml"/><Relationship Id="rId113" Type="http://schemas.openxmlformats.org/officeDocument/2006/relationships/slide" Target="slides/slide115.xml"/><Relationship Id="rId134" Type="http://schemas.openxmlformats.org/officeDocument/2006/relationships/slide" Target="slides/slide137.xml"/><Relationship Id="rId80" Type="http://schemas.openxmlformats.org/officeDocument/2006/relationships/slide" Target="slides/slide81.xml"/><Relationship Id="rId155" Type="http://schemas.openxmlformats.org/officeDocument/2006/relationships/slide" Target="slides/slide158.xml"/><Relationship Id="rId176" Type="http://schemas.openxmlformats.org/officeDocument/2006/relationships/slide" Target="slides/slide179.xml"/><Relationship Id="rId197" Type="http://schemas.openxmlformats.org/officeDocument/2006/relationships/slide" Target="slides/slide200.xml"/><Relationship Id="rId201" Type="http://schemas.openxmlformats.org/officeDocument/2006/relationships/slide" Target="slides/slide204.xml"/><Relationship Id="rId222" Type="http://schemas.openxmlformats.org/officeDocument/2006/relationships/slide" Target="slides/slide227.xml"/><Relationship Id="rId243" Type="http://schemas.openxmlformats.org/officeDocument/2006/relationships/slide" Target="slides/slide251.xml"/><Relationship Id="rId17" Type="http://schemas.openxmlformats.org/officeDocument/2006/relationships/slide" Target="slides/slide17.xml"/><Relationship Id="rId38" Type="http://schemas.openxmlformats.org/officeDocument/2006/relationships/slide" Target="slides/slide39.xml"/><Relationship Id="rId59" Type="http://schemas.openxmlformats.org/officeDocument/2006/relationships/slide" Target="slides/slide60.xml"/><Relationship Id="rId103" Type="http://schemas.openxmlformats.org/officeDocument/2006/relationships/slide" Target="slides/slide105.xml"/><Relationship Id="rId124" Type="http://schemas.openxmlformats.org/officeDocument/2006/relationships/slide" Target="slides/slide126.xml"/><Relationship Id="rId70" Type="http://schemas.openxmlformats.org/officeDocument/2006/relationships/slide" Target="slides/slide71.xml"/><Relationship Id="rId91" Type="http://schemas.openxmlformats.org/officeDocument/2006/relationships/slide" Target="slides/slide93.xml"/><Relationship Id="rId145" Type="http://schemas.openxmlformats.org/officeDocument/2006/relationships/slide" Target="slides/slide148.xml"/><Relationship Id="rId166" Type="http://schemas.openxmlformats.org/officeDocument/2006/relationships/slide" Target="slides/slide169.xml"/><Relationship Id="rId187" Type="http://schemas.openxmlformats.org/officeDocument/2006/relationships/slide" Target="slides/slide19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6E3D-8083-41BB-BDF3-C8669003194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E5C5F-1622-4B64-A077-236CD1CAF5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9E434-FB80-4028-859E-4D63BBCE285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98F2B-71FF-423D-8506-3C19FFF3039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ABFF0-AD15-4C01-90ED-95845817A41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732DD-E356-4312-803D-0CE29FDA830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EC527-04B8-4037-97A7-4C3CDE1C55E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993AC-5B58-4FB6-92F0-E6826382AFA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7B1E5-356F-47C2-A84C-CE23260685D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91C8A-99DE-48AB-BB86-37CF6187A7E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46833-2419-4EE4-AAC8-93784BDA9E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ravanrahnama.ir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5849FF61-BDD8-4287-8713-379372E9B858}" type="slidenum">
              <a:rPr lang="ar-SA"/>
              <a:pPr/>
              <a:t>‹#›</a:t>
            </a:fld>
            <a:endParaRPr lang="en-US"/>
          </a:p>
        </p:txBody>
      </p:sp>
      <p:pic>
        <p:nvPicPr>
          <p:cNvPr id="7" name="Picture 6" descr="logo2.png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83568" y="5949280"/>
            <a:ext cx="1675587" cy="490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118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25.xml"/><Relationship Id="rId2" Type="http://schemas.openxmlformats.org/officeDocument/2006/relationships/slide" Target="slide124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3.xml"/><Relationship Id="rId4" Type="http://schemas.openxmlformats.org/officeDocument/2006/relationships/slide" Target="slide13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3.xml"/><Relationship Id="rId4" Type="http://schemas.openxmlformats.org/officeDocument/2006/relationships/slide" Target="slide13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" Target="slide147.xml"/><Relationship Id="rId2" Type="http://schemas.openxmlformats.org/officeDocument/2006/relationships/slide" Target="slide145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" Target="slide157.xml"/><Relationship Id="rId7" Type="http://schemas.openxmlformats.org/officeDocument/2006/relationships/slide" Target="slide183.xml"/><Relationship Id="rId2" Type="http://schemas.openxmlformats.org/officeDocument/2006/relationships/slide" Target="slide15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5.xml"/><Relationship Id="rId5" Type="http://schemas.openxmlformats.org/officeDocument/2006/relationships/slide" Target="slide172.xml"/><Relationship Id="rId4" Type="http://schemas.openxmlformats.org/officeDocument/2006/relationships/slide" Target="slide16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" Target="slide156.xml"/><Relationship Id="rId2" Type="http://schemas.openxmlformats.org/officeDocument/2006/relationships/slide" Target="slide155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slide" Target="slide166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slide" Target="slide170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slide" Target="slide174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slide" Target="slide179.xml"/><Relationship Id="rId2" Type="http://schemas.openxmlformats.org/officeDocument/2006/relationships/slide" Target="slide17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1.xml"/><Relationship Id="rId4" Type="http://schemas.openxmlformats.org/officeDocument/2006/relationships/slide" Target="slide180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slide" Target="slide177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slide" Target="slide179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slide" Target="slide18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slide" Target="slide181.xml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slide" Target="slide190.xml"/><Relationship Id="rId2" Type="http://schemas.openxmlformats.org/officeDocument/2006/relationships/slide" Target="slide18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3.xml"/><Relationship Id="rId5" Type="http://schemas.openxmlformats.org/officeDocument/2006/relationships/slide" Target="slide192.xml"/><Relationship Id="rId4" Type="http://schemas.openxmlformats.org/officeDocument/2006/relationships/slide" Target="slide19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3" Type="http://schemas.openxmlformats.org/officeDocument/2006/relationships/slide" Target="slide239.xml"/><Relationship Id="rId2" Type="http://schemas.openxmlformats.org/officeDocument/2006/relationships/slide" Target="slide2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7.xml"/><Relationship Id="rId5" Type="http://schemas.openxmlformats.org/officeDocument/2006/relationships/slide" Target="slide244.xml"/><Relationship Id="rId4" Type="http://schemas.openxmlformats.org/officeDocument/2006/relationships/slide" Target="slide2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9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97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3.xml"/><Relationship Id="rId4" Type="http://schemas.openxmlformats.org/officeDocument/2006/relationships/slide" Target="slide10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cs typeface="Times New Roman" pitchFamily="18" charset="0"/>
              </a:rPr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019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a-IR" sz="3600" b="1" dirty="0">
                <a:cs typeface="Times New Roman" pitchFamily="18" charset="0"/>
              </a:rPr>
              <a:t>نكات و مطالب مهم درس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a-IR" sz="36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روانشناسي </a:t>
            </a:r>
            <a:r>
              <a:rPr lang="fa-IR" sz="8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كار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a-IR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fa-IR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fa-IR" b="1" dirty="0">
              <a:cs typeface="Times New Roman" pitchFamily="18" charset="0"/>
            </a:endParaRPr>
          </a:p>
        </p:txBody>
      </p:sp>
      <p:pic>
        <p:nvPicPr>
          <p:cNvPr id="44851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068960"/>
            <a:ext cx="245642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روانشناسي صنعتي- سازماني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 i="1">
                <a:cs typeface="Times New Roman" pitchFamily="18" charset="0"/>
              </a:rPr>
              <a:t>روانشناسي صنعتي- سازماني</a:t>
            </a:r>
            <a:r>
              <a:rPr lang="fa-IR" sz="2800">
                <a:cs typeface="Times New Roman" pitchFamily="18" charset="0"/>
              </a:rPr>
              <a:t> شاخه اي از روانشناسي است كه به </a:t>
            </a:r>
            <a:r>
              <a:rPr lang="fa-IR" b="1">
                <a:cs typeface="Times New Roman" pitchFamily="18" charset="0"/>
              </a:rPr>
              <a:t>كاربرد نظريه ها و روشهاي روانشناختي براي حل مشكلات مربوط به تعامل فرد با سازمان</a:t>
            </a: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 مي پردازد.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b="1">
                <a:cs typeface="Times New Roman" pitchFamily="18" charset="0"/>
              </a:rPr>
              <a:t/>
            </a:r>
            <a:br>
              <a:rPr lang="fa-IR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۲- مصاحبه ساختاري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سؤالات از قبل تعيين مي شوند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پرسشها بيشتر درباره حرفه و شغل فرد مي باشد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پاسخهاي قابل قبول شناسايي شده و امتياز بيشتري دريافت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مي دارند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b="1">
                <a:cs typeface="Times New Roman" pitchFamily="18" charset="0"/>
              </a:rPr>
              <a:t/>
            </a:r>
            <a:br>
              <a:rPr lang="fa-IR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۳- مصاحبه مرحله اي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چند نفر مصاحبه گر شركت مي كنند و پرسشهاي مربوط به خود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را مطرح مي كنند؛ </a:t>
            </a:r>
            <a:r>
              <a:rPr lang="fa-IR" sz="2800" i="1">
                <a:cs typeface="Times New Roman" pitchFamily="18" charset="0"/>
              </a:rPr>
              <a:t>و يا</a:t>
            </a:r>
            <a:r>
              <a:rPr lang="fa-IR" sz="2800" b="1">
                <a:cs typeface="Times New Roman" pitchFamily="18" charset="0"/>
              </a:rPr>
              <a:t>  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مصاحبه در چند مرحله، و در هر مرحله توسط مصاحبه گر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ويژه، انجام مي گيرد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در مورد مصاحبه شونده بر اساس مجموع نمرات به دست          آمده، تصميم گيري مي شود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b="1">
                <a:cs typeface="Times New Roman" pitchFamily="18" charset="0"/>
              </a:rPr>
              <a:t/>
            </a:r>
            <a:br>
              <a:rPr lang="fa-IR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۴- مصاحبه گروهي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مصاحبه توسط گروهي از مصاحبه گران انجام مي گيرد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در جريان مصاحبه، مصاحبه گران بر اساس پاسخهاي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مصاحبه- شونده ها، پرسشهاي جديد مطرح مي كنند.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و يا ممكن است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۵- مصاحبه تحت فشار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تعدادي مصاحبه شونده در يك جلسه با حضور يك مصاحبه گر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شركت مي كنند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مصاحبه گر مس</a:t>
            </a:r>
            <a:r>
              <a:rPr lang="ar-SA" sz="2800" b="1">
                <a:cs typeface="Times New Roman" pitchFamily="18" charset="0"/>
              </a:rPr>
              <a:t>أله اي را مطرح مي كند و از مصاحبه شوندگان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</a:t>
            </a:r>
            <a:r>
              <a:rPr lang="ar-SA" sz="2800" b="1">
                <a:cs typeface="Times New Roman" pitchFamily="18" charset="0"/>
              </a:rPr>
              <a:t> مي خواهد كه آن مشكل را حل كنند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- نقش مصاحبه كننده، رهبري گروه داوطلبان است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۵- مصاحبه تحت فشار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عمداَ وضعيت دشواري براي مصاحبه شونده ايجاد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هدف از مصاحبه بررسي ميزان تحمل و مقاومت مصاحبه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شونده در شرايط فشار آور است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/>
              <a:t>فصل هفتم</a:t>
            </a:r>
          </a:p>
          <a:p>
            <a:pPr algn="ctr">
              <a:buFontTx/>
              <a:buNone/>
            </a:pPr>
            <a:endParaRPr lang="fa-IR" sz="4800" b="1"/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نظريه ها</a:t>
            </a:r>
            <a:endParaRPr lang="fa-IR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a-IR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و</a:t>
            </a: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fa-IR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فنون آموزش كاركنان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b="1"/>
              <a:t>يادگيري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يادگيري فرآيند تغيير و اصلاح كم و بيش دائمي در رفتار است كه</a:t>
            </a: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/>
              <a:t> در نتيجه فعاليت  يا از طريق مشاهده، ، ايجاد مي شود.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b="1"/>
              <a:t>آموزش</a:t>
            </a:r>
            <a:endParaRPr lang="en-US" b="1"/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 b="1"/>
              <a:t>آموزش</a:t>
            </a:r>
            <a:r>
              <a:rPr lang="fa-IR" sz="2800"/>
              <a:t> فرايندي است كه طي آن فرد مهارتهاي مورد نياز براي</a:t>
            </a:r>
            <a:endParaRPr lang="fa-IR" sz="2800">
              <a:cs typeface="Times New Roman" pitchFamily="18" charset="0"/>
            </a:endParaRPr>
          </a:p>
          <a:p>
            <a:pPr algn="r" rtl="1">
              <a:buFontTx/>
              <a:buNone/>
            </a:pPr>
            <a:r>
              <a:rPr lang="fa-IR" sz="2800"/>
              <a:t> انجام دادن يك عمل يا وظيفه شغلي را كسب مي كند يا اين مهارتها </a:t>
            </a:r>
            <a:endParaRPr lang="fa-IR" sz="2800">
              <a:cs typeface="Times New Roman" pitchFamily="18" charset="0"/>
            </a:endParaRPr>
          </a:p>
          <a:p>
            <a:pPr algn="r" rtl="1">
              <a:buFontTx/>
              <a:buNone/>
            </a:pPr>
            <a:r>
              <a:rPr lang="fa-IR" sz="2800"/>
              <a:t>در او بيشتر مي شود.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b="1"/>
              <a:t>نظريه هاي يادگيري</a:t>
            </a:r>
            <a:endParaRPr lang="en-US" b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/>
              <a:t>نظريه هاي يادگيري در مورد چيستي، چگونگي و چرا</a:t>
            </a:r>
            <a:r>
              <a:rPr lang="fa-IR" sz="2800">
                <a:cs typeface="Times New Roman" pitchFamily="18" charset="0"/>
              </a:rPr>
              <a:t>ي</a:t>
            </a:r>
            <a:r>
              <a:rPr lang="fa-IR" sz="2800"/>
              <a:t>ي يادگيري</a:t>
            </a:r>
            <a:endParaRPr lang="fa-IR" sz="2800">
              <a:cs typeface="Times New Roman" pitchFamily="18" charset="0"/>
            </a:endParaRPr>
          </a:p>
          <a:p>
            <a:pPr algn="r" rtl="1">
              <a:buFontTx/>
              <a:buNone/>
            </a:pPr>
            <a:r>
              <a:rPr lang="fa-IR" sz="2800"/>
              <a:t> بحث مي كند.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800">
                <a:hlinkClick r:id="" action="ppaction://hlinkshowjump?jump=nextslide"/>
              </a:rPr>
              <a:t>بنابراين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مديران 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3200"/>
              <a:t>و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/>
              <a:t> نظريه هاي يادگيري</a:t>
            </a:r>
            <a:endParaRPr lang="en-US" sz="4000" b="1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ضرورت دارد كه مديران و كارشناسان آموزشي سازمانهاي كار با </a:t>
            </a: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/>
              <a:t>نظريه هاي يادگيري</a:t>
            </a:r>
            <a:r>
              <a:rPr lang="fa-IR" sz="2800"/>
              <a:t> آشنا شوند.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روانشناسي بهره وري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 i="1">
                <a:cs typeface="Times New Roman" pitchFamily="18" charset="0"/>
              </a:rPr>
              <a:t>روانشناسي بهره وري</a:t>
            </a:r>
            <a:r>
              <a:rPr lang="fa-IR" sz="2800">
                <a:cs typeface="Times New Roman" pitchFamily="18" charset="0"/>
              </a:rPr>
              <a:t> شاخه اي از روانشناسي است كه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چگونگي به كارگيري اصول و يافته هاي روانشناسي را به منظور شناخت عوامل انساني موثر بر دستيابي به بهره وري بهينه شغلي و سازماني</a:t>
            </a: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 ارائه مي دهد.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انواع نظريه هاي يادگيري</a:t>
            </a:r>
            <a:endParaRPr lang="en-US" sz="4000" b="1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نظريه هاي محرك- پاسخ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نظريه هاي شناختي </a:t>
            </a:r>
            <a:r>
              <a:rPr lang="ar-SA" b="1">
                <a:cs typeface="Times New Roman" pitchFamily="18" charset="0"/>
              </a:rPr>
              <a:t>(گشتالت)</a:t>
            </a:r>
            <a:endParaRPr lang="en-US" b="1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نظريه هاي يادگيري</a:t>
            </a:r>
            <a:r>
              <a:rPr lang="fa-IR" sz="4000" b="1"/>
              <a:t/>
            </a:r>
            <a:br>
              <a:rPr lang="fa-IR" sz="4000" b="1"/>
            </a:br>
            <a:r>
              <a:rPr lang="fa-IR" sz="3200"/>
              <a:t> </a:t>
            </a:r>
            <a:r>
              <a:rPr lang="ar-SA" b="1">
                <a:cs typeface="Times New Roman" pitchFamily="18" charset="0"/>
              </a:rPr>
              <a:t>۱- نظريه هاي محرك- پاسخ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هاي يادگيري محرك- پاسخ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يادگيري در نتيجه پاداشها و تنبيه هايي كه در پي پاسخ موجود زنده نسبت به يك محرك ارائه مي شود، به وقوع مي پيوندد</a:t>
            </a:r>
            <a:r>
              <a:rPr lang="fa-IR" sz="2800">
                <a:cs typeface="Times New Roman" pitchFamily="18" charset="0"/>
              </a:rPr>
              <a:t>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  <a:hlinkClick r:id="" action="ppaction://hlinkshowjump?jump=nextslide"/>
            </a:endParaRPr>
          </a:p>
          <a:p>
            <a:pPr algn="r">
              <a:buFontTx/>
              <a:buNone/>
            </a:pPr>
            <a:r>
              <a:rPr lang="fa-IR" sz="2400" b="1">
                <a:cs typeface="Times New Roman" pitchFamily="18" charset="0"/>
                <a:hlinkClick r:id="" action="ppaction://hlinkshowjump?jump=nextslide"/>
              </a:rPr>
              <a:t>نمونه نظريه هاي محرك- پاسخ</a:t>
            </a:r>
            <a:endParaRPr lang="en-US" sz="2400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>
                <a:cs typeface="Times New Roman" pitchFamily="18" charset="0"/>
              </a:rPr>
              <a:t>نظريه هاي محرك- پاسخ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از جمله </a:t>
            </a:r>
            <a:r>
              <a:rPr lang="fa-IR" sz="2800" b="1">
                <a:cs typeface="Times New Roman" pitchFamily="18" charset="0"/>
              </a:rPr>
              <a:t>نظريه هاي محرك- پاسخ</a:t>
            </a:r>
            <a:r>
              <a:rPr lang="fa-IR" sz="2800">
                <a:cs typeface="Times New Roman" pitchFamily="18" charset="0"/>
              </a:rPr>
              <a:t> مي توان به نظريه هاي زير اشاره كرد: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نظريه آزمايش و خطا </a:t>
            </a:r>
            <a:r>
              <a:rPr lang="ar-SA" b="1">
                <a:cs typeface="Times New Roman" pitchFamily="18" charset="0"/>
              </a:rPr>
              <a:t>(نظريه ثورندايك)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نظريه مجاورت </a:t>
            </a:r>
            <a:r>
              <a:rPr lang="ar-SA" b="1">
                <a:cs typeface="Times New Roman" pitchFamily="18" charset="0"/>
              </a:rPr>
              <a:t>(نظريه گوتري)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۳-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نظريه شرطي كردن عامل </a:t>
            </a:r>
            <a:r>
              <a:rPr lang="ar-SA" b="1">
                <a:cs typeface="Times New Roman" pitchFamily="18" charset="0"/>
              </a:rPr>
              <a:t>(نظريه اسكينر)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۴- </a:t>
            </a:r>
            <a:r>
              <a:rPr lang="ar-SA" b="1">
                <a:cs typeface="Times New Roman" pitchFamily="18" charset="0"/>
                <a:hlinkClick r:id="rId4" action="ppaction://hlinksldjump"/>
              </a:rPr>
              <a:t>نظريه شرطي شدن كلاسيك </a:t>
            </a:r>
            <a:r>
              <a:rPr lang="ar-SA" b="1">
                <a:cs typeface="Times New Roman" pitchFamily="18" charset="0"/>
              </a:rPr>
              <a:t>(نظريه پاولف)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cs typeface="Times New Roman" pitchFamily="18" charset="0"/>
              </a:rPr>
              <a:t>نظريه هاي محرك- پاسخ</a:t>
            </a:r>
            <a:r>
              <a:rPr lang="ar-SA" sz="3200" b="1">
                <a:cs typeface="Times New Roman" pitchFamily="18" charset="0"/>
              </a:rPr>
              <a:t/>
            </a:r>
            <a:br>
              <a:rPr lang="ar-SA" sz="32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۱- نظريه آزمايش و خطا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آزمايش و خطا</a:t>
            </a:r>
            <a:r>
              <a:rPr lang="fa-IR" sz="2800">
                <a:cs typeface="Times New Roman" pitchFamily="18" charset="0"/>
              </a:rPr>
              <a:t>، آزمودني الگوهاي پاسخي مختلف را آزمايش مي كند و پاسخ مناسب را تكرار و بقيه پاسخها(ي نا- مناسب) را حذف (فراموش) مي كند.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قانون اثر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نظريه آزمايش و خطا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قانون اثر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آزمايش و خطا</a:t>
            </a:r>
            <a:r>
              <a:rPr lang="fa-IR" sz="2800">
                <a:cs typeface="Times New Roman" pitchFamily="18" charset="0"/>
              </a:rPr>
              <a:t>، اگر براي موجود زنده رابطه بين ارائه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يك محرك و پاسخ مربوط به آن رضايتبخش باشد، اين رابطه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محكمتر مي شود و اگر رضايتبخش نباشد، استحكام چنين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رابطه اي كاهش مي يابد.اين رابطه را </a:t>
            </a:r>
            <a:r>
              <a:rPr lang="fa-IR" sz="3600" b="1">
                <a:cs typeface="Times New Roman" pitchFamily="18" charset="0"/>
              </a:rPr>
              <a:t>قانون اثر</a:t>
            </a:r>
            <a:r>
              <a:rPr lang="fa-IR" sz="2800">
                <a:cs typeface="Times New Roman" pitchFamily="18" charset="0"/>
              </a:rPr>
              <a:t> گويند.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cs typeface="Times New Roman" pitchFamily="18" charset="0"/>
              </a:rPr>
              <a:t>نظريه هاي محرك- پاسخ</a:t>
            </a:r>
            <a:r>
              <a:rPr lang="ar-SA" sz="4000" b="1">
                <a:cs typeface="Times New Roman" pitchFamily="18" charset="0"/>
              </a:rPr>
              <a:t/>
            </a:r>
            <a:br>
              <a:rPr lang="ar-SA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۲- نظريه مجاورت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مجاورت</a:t>
            </a:r>
            <a:r>
              <a:rPr lang="fa-IR" sz="2800">
                <a:cs typeface="Times New Roman" pitchFamily="18" charset="0"/>
              </a:rPr>
              <a:t>، در لحظه اي كه يك محرك با يك پاسخ وصل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يا مرتبط مي شود، از آن به بعد، آن محرك باعث ايجاد همان پاسخ مربوط مي شود.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cs typeface="Times New Roman" pitchFamily="18" charset="0"/>
              </a:rPr>
              <a:t>نظريه هاي محرك- پاسخ</a:t>
            </a:r>
            <a:r>
              <a:rPr lang="ar-SA" sz="4000" b="1">
                <a:cs typeface="Times New Roman" pitchFamily="18" charset="0"/>
              </a:rPr>
              <a:t/>
            </a:r>
            <a:br>
              <a:rPr lang="ar-SA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۳- نظريه شرطي كردن عامل</a:t>
            </a:r>
            <a:endParaRPr lang="en-US" b="1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شرطي كردن عامل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وقتي پاسخي از فرد سر مي زند و به خاطر آن، پاداش دريافت مي كند، احتمال تكرار آن پاسخ  افزايش 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 مي يابد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971800" y="3048000"/>
            <a:ext cx="3810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›</a:t>
            </a:r>
            <a:endParaRPr lang="en-US" sz="3200" b="1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828800" y="3048000"/>
            <a:ext cx="3810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‹</a:t>
            </a:r>
            <a:endParaRPr lang="en-US" sz="3200" b="1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971800" y="5181600"/>
            <a:ext cx="6858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R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5638800" y="5181600"/>
            <a:ext cx="5334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905000" y="5181600"/>
            <a:ext cx="12954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3200" b="1">
                <a:cs typeface="Times New Roman" pitchFamily="18" charset="0"/>
              </a:rPr>
              <a:t>(پاسخ)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5943600" y="5181600"/>
            <a:ext cx="14478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3200" b="1">
                <a:cs typeface="Times New Roman" pitchFamily="18" charset="0"/>
              </a:rPr>
              <a:t>(محرك)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>
            <a:off x="3581400" y="5486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cs typeface="Times New Roman" pitchFamily="18" charset="0"/>
              </a:rPr>
              <a:t>نظريه هاي محرك- پاسخ</a:t>
            </a:r>
            <a:r>
              <a:rPr lang="ar-SA" sz="4000" b="1">
                <a:cs typeface="Times New Roman" pitchFamily="18" charset="0"/>
              </a:rPr>
              <a:t/>
            </a:r>
            <a:br>
              <a:rPr lang="ar-SA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۴- نظريه هاي شرطي شدن كلاسيك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شرطي شدن كلاسيك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fa-IR">
                <a:cs typeface="Times New Roman" pitchFamily="18" charset="0"/>
              </a:rPr>
              <a:t>اگر يك </a:t>
            </a:r>
            <a:r>
              <a:rPr lang="fa-IR" b="1">
                <a:cs typeface="Times New Roman" pitchFamily="18" charset="0"/>
              </a:rPr>
              <a:t>محرك بي اثر</a:t>
            </a:r>
            <a:r>
              <a:rPr lang="fa-IR">
                <a:cs typeface="Times New Roman" pitchFamily="18" charset="0"/>
              </a:rPr>
              <a:t> (محرك شرطي) با يك </a:t>
            </a:r>
            <a:r>
              <a:rPr lang="fa-IR" b="1">
                <a:cs typeface="Times New Roman" pitchFamily="18" charset="0"/>
              </a:rPr>
              <a:t>محرك موثر</a:t>
            </a:r>
            <a:r>
              <a:rPr lang="fa-IR">
                <a:cs typeface="Times New Roman" pitchFamily="18" charset="0"/>
              </a:rPr>
              <a:t>(محرك طبيعي) همراه و چندين بار تكرار شود،از آن پس هرگاه محرك بي اثر(محرك شرطي) ارائه شود، همان پاسخي را بر مي انگيزد كه محرك طبيعي آن را ايجاد مي كرد.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انواع نظريه هاي يادگيري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نظريه يادگيري شناختي( گشتالت)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گشتالت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سازمان رواني فرد به طور طبيعي به سمت تعادل ميل دارد 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و يك موقعيت يادگيري باعث به هم خوردن تعادل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 مي شود. ايجاد تعادل مجدد بر اثر </a:t>
            </a:r>
            <a:r>
              <a:rPr lang="fa-IR" sz="3600" b="1">
                <a:cs typeface="Times New Roman" pitchFamily="18" charset="0"/>
                <a:hlinkClick r:id="" action="ppaction://hlinkshowjump?jump=nextslide"/>
              </a:rPr>
              <a:t>بينش</a:t>
            </a:r>
            <a:r>
              <a:rPr lang="fa-IR" b="1">
                <a:cs typeface="Times New Roman" pitchFamily="18" charset="0"/>
              </a:rPr>
              <a:t> ممكن مي شود.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تعريف مفاهيم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بينش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بينش</a:t>
            </a:r>
            <a:r>
              <a:rPr lang="fa-IR" sz="2800">
                <a:cs typeface="Times New Roman" pitchFamily="18" charset="0"/>
              </a:rPr>
              <a:t> عبارتست از كشف ناگهاني حل مساله در اثر ادراك مجموعه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محركها به عنوان يك سازمان در هم بافته شده.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هدفهاي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هدفهاي روانشناسي عبارتند از: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توصيف،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فهم و درك،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پيش بيني،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و كنترل رفتار موجود زنده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نقش مديران و كارشناسان در آموزش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مديران و كارشناسان آموزش در طراحي يك دوره آموزش بايد مراحل زير را مورد توجه قرار دهند:</a:t>
            </a:r>
          </a:p>
          <a:p>
            <a:pPr algn="r">
              <a:buFontTx/>
              <a:buNone/>
            </a:pP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مرحله اول: تعيين هدفهاي آموزشي دوره و تعيين مهارت هايي كه                 شركت كنندگان به دست مي آورند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مرحله دوم: تعيين شيوه هاي آموزش براي وصول به هدفهاي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         آموزش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  <a:hlinkClick r:id="" action="ppaction://hlinkshowjump?jump=nextslide"/>
              </a:rPr>
              <a:t>مرحله سوم: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نقش مديران و كارشناسان در آموزش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  <a:hlinkClick r:id="" action="ppaction://hlinkshowjump?jump=previousslide"/>
              </a:rPr>
              <a:t>مرحله اول: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  <a:hlinkClick r:id="" action="ppaction://hlinkshowjump?jump=previousslide"/>
              </a:rPr>
              <a:t>مرحله دوم: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مرحله سوم: انتخاب نظريه هاي يادگيري و كاربرد آنها براي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          افزايش كارايي شركت كنندگان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مرحله چهارم: تعيين و تامين وسائل و امكانات آموزشي و كمك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            آموزشي مانند مكان، تخته، رايانه، وسائل تحرير،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            جزوه ياجزوه هاي درسي و منابع كمك آموزشي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آموزش و بهبود منابع انساني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آموزشهاي سازماني با بزرگسالان سروكار داريم و معمولاَ هدف اين نوع آموزش </a:t>
            </a:r>
            <a:r>
              <a:rPr lang="fa-IR" sz="2800" b="1">
                <a:cs typeface="Times New Roman" pitchFamily="18" charset="0"/>
                <a:hlinkClick r:id="" action="ppaction://hlinkshowjump?jump=nextslide"/>
              </a:rPr>
              <a:t>بهبود منابع انساني</a:t>
            </a:r>
            <a:r>
              <a:rPr lang="fa-IR" sz="2800">
                <a:cs typeface="Times New Roman" pitchFamily="18" charset="0"/>
                <a:hlinkClick r:id="" action="ppaction://hlinkshowjump?jump=nextslide"/>
              </a:rPr>
              <a:t> </a:t>
            </a:r>
            <a:r>
              <a:rPr lang="fa-IR" sz="2800">
                <a:cs typeface="Times New Roman" pitchFamily="18" charset="0"/>
              </a:rPr>
              <a:t>است.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براي آموزش و بهبود منابع انساني، دو نوع نگرش جاري است: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مدل </a:t>
            </a:r>
            <a:r>
              <a:rPr lang="ar-SA" sz="2800" b="1">
                <a:cs typeface="Times New Roman" pitchFamily="18" charset="0"/>
                <a:hlinkClick r:id="rId2" action="ppaction://hlinksldjump"/>
              </a:rPr>
              <a:t>ماشين انگارانه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مدل </a:t>
            </a:r>
            <a:r>
              <a:rPr lang="ar-SA" sz="2800" b="1">
                <a:cs typeface="Times New Roman" pitchFamily="18" charset="0"/>
                <a:hlinkClick r:id="rId3" action="ppaction://hlinksldjump"/>
              </a:rPr>
              <a:t>زنده وار انگارانه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بهبود منابع انساني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 b="1">
                <a:cs typeface="Times New Roman" pitchFamily="18" charset="0"/>
              </a:rPr>
              <a:t>بهبود منابع انساني سازمانها</a:t>
            </a:r>
            <a:r>
              <a:rPr lang="fa-IR" sz="2800">
                <a:cs typeface="Times New Roman" pitchFamily="18" charset="0"/>
              </a:rPr>
              <a:t> روش آموزشي پيچيده اي است كه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هدف آن تغيير نگرش ها و ارزشهاي كاركنان مي باشد تا سازمان 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بتواند با كمك عقايد، نظريه ها و ارزشهاي جديد و نيز با بهره گيري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از فن شناسي نوين، با مشكلات تازه و تغييرات ديگر، بهتر سازگار شود.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مدل ماشين انگارانه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انسان، موجودي غير فعال فرض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انسان، موجودي تنبل فرض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فعاليت انسان تابع محركهاي محيطي مانند پاداش است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هدف آموزش و پرورش،انتقال فرهنگ تلقي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هدف آموزش و پرورش، پركردن مغز تهي انسان تلقي مي شود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مدل زنده وار انگارانه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انسان موجودي فعال فرض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انسان، موجودي است كه تحت تاثير نيروهاي بيروني(همچون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پاداش) قرار مي گيرد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هدف آموزش و پرورش، بهبود و پرورش مداوم افراد در جهت 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به ظهور رساندن توانايي بالقوه، كامل و يكتاي آنان است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اصل برنامه آموزش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عوامل مورد نظر در برنامه آموزشي كاركنان عبارتند از: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اوضاع و شرايط را به گونه اي ايجاد كنيد كه يادگيرندگان بهتر</a:t>
            </a:r>
            <a:endParaRPr lang="fa-IR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800" b="1">
                <a:cs typeface="Times New Roman" pitchFamily="18" charset="0"/>
              </a:rPr>
              <a:t>     </a:t>
            </a:r>
            <a:r>
              <a:rPr lang="ar-SA" sz="2800" b="1">
                <a:cs typeface="Times New Roman" pitchFamily="18" charset="0"/>
              </a:rPr>
              <a:t> وبيشتر بياموزند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 مكان</a:t>
            </a:r>
            <a:r>
              <a:rPr lang="fa-IR" sz="2800" b="1">
                <a:cs typeface="Times New Roman" pitchFamily="18" charset="0"/>
              </a:rPr>
              <a:t>يسم</a:t>
            </a:r>
            <a:r>
              <a:rPr lang="ar-SA" sz="2800" b="1">
                <a:cs typeface="Times New Roman" pitchFamily="18" charset="0"/>
              </a:rPr>
              <a:t>هايي را براي مشاركت يادگيرندگان پيش بيني كنيد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۳- نيازهاي آموزشي يادگيرندگان را شناسايي كنيد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۴- هدفهاي آموزشي را به گونه اي تدوين كنيد كه با نيازهاي</a:t>
            </a:r>
            <a:endParaRPr lang="fa-IR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800" b="1">
                <a:cs typeface="Times New Roman" pitchFamily="18" charset="0"/>
              </a:rPr>
              <a:t>    </a:t>
            </a:r>
            <a:r>
              <a:rPr lang="ar-SA" sz="2800" b="1">
                <a:cs typeface="Times New Roman" pitchFamily="18" charset="0"/>
              </a:rPr>
              <a:t> يادگيرندگان منطبق باش</a:t>
            </a:r>
            <a:r>
              <a:rPr lang="fa-IR" sz="2800" b="1">
                <a:cs typeface="Times New Roman" pitchFamily="18" charset="0"/>
              </a:rPr>
              <a:t>د</a:t>
            </a:r>
            <a:r>
              <a:rPr lang="fa-IR" sz="2800">
                <a:cs typeface="Times New Roman" pitchFamily="18" charset="0"/>
              </a:rPr>
              <a:t> 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ارزيابي برنامه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پس از انجام آموزش، لازم است كه نسبت به بررسي نتايج برنامه، اقدام شود. به اين منظور لازم است از برنامه آموزشي، ارزيابي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مراحل ارزيابي برنامه آموزشي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ارزيابي برنامه آموزشي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ارزيابي واكنش يادگيرندگان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ارزيابي يادگيري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ارزيابي رفتار يادگيرندگان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ارزيابي نتيجه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41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هشتم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مفاهيم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a-IR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مراحل اجرايي دوره هاي آموزشي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سابقه تاريخي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b="1">
                <a:cs typeface="Times New Roman" pitchFamily="18" charset="0"/>
              </a:rPr>
              <a:t>ويلهلم وونت</a:t>
            </a:r>
            <a:r>
              <a:rPr lang="fa-IR" sz="2800">
                <a:cs typeface="Times New Roman" pitchFamily="18" charset="0"/>
              </a:rPr>
              <a:t> با تشكيل </a:t>
            </a:r>
            <a:r>
              <a:rPr lang="fa-IR" sz="2800" b="1">
                <a:cs typeface="Times New Roman" pitchFamily="18" charset="0"/>
              </a:rPr>
              <a:t>اولين آزمايشگاه روانشناسي</a:t>
            </a:r>
            <a:r>
              <a:rPr lang="fa-IR" sz="2800">
                <a:cs typeface="Times New Roman" pitchFamily="18" charset="0"/>
              </a:rPr>
              <a:t> در دانشگاه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لاپيزيك آلمان زمينه </a:t>
            </a:r>
            <a:r>
              <a:rPr lang="fa-IR" sz="2800" b="1">
                <a:cs typeface="Times New Roman" pitchFamily="18" charset="0"/>
              </a:rPr>
              <a:t>استقلال علمي روانشناسي</a:t>
            </a:r>
            <a:r>
              <a:rPr lang="fa-IR" sz="2800">
                <a:cs typeface="Times New Roman" pitchFamily="18" charset="0"/>
              </a:rPr>
              <a:t> از فلسفه را فراهم كرد.</a:t>
            </a:r>
          </a:p>
          <a:p>
            <a:pPr algn="r">
              <a:buFontTx/>
              <a:buNone/>
            </a:pP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طراحي و اجراي برنامه آموزشي كاركنان، نكات زير را اعمال كنيد: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هدف يا هدفهاي برنامه را تعريف و اعلام كنيد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۲-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previousslide"/>
              </a:rPr>
              <a:t>۱-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تفاوت هاي فردي شركت كنندگان را مورد توجه قرار دهيد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۳-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2" action="ppaction://hlinksldjump"/>
              </a:rPr>
              <a:t>۱-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previousslide"/>
              </a:rPr>
              <a:t>۲-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در طراحي برنامه، به ديدگاه آموزشي مبتني بر مدل زنده وار- انگارانه اتكا كنيد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۴-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2" action="ppaction://hlinksldjump"/>
              </a:rPr>
              <a:t>۱-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3" action="ppaction://hlinksldjump"/>
              </a:rPr>
              <a:t>۲-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previousslide"/>
              </a:rPr>
              <a:t>۳-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ابزار و مواد آموزشي و كمك آموزشي را مورد استفاده قرار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</a:t>
            </a:r>
            <a:r>
              <a:rPr lang="ar-SA" sz="2800" b="1">
                <a:cs typeface="Times New Roman" pitchFamily="18" charset="0"/>
              </a:rPr>
              <a:t>دهيد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۵-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2" action="ppaction://hlinksldjump"/>
              </a:rPr>
              <a:t>۱-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3" action="ppaction://hlinksldjump"/>
              </a:rPr>
              <a:t>۲-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4" action="ppaction://hlinksldjump"/>
              </a:rPr>
              <a:t>۳-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5" action="ppaction://hlinksldjump"/>
              </a:rPr>
              <a:t>۴-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در طراحي برنامه هاي آموزشي، امكان ارزيابي دوره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</a:t>
            </a:r>
            <a:r>
              <a:rPr lang="ar-SA" sz="2800" b="1">
                <a:cs typeface="Times New Roman" pitchFamily="18" charset="0"/>
              </a:rPr>
              <a:t> را</a:t>
            </a:r>
            <a:r>
              <a:rPr lang="fa-IR" sz="2800" b="1">
                <a:cs typeface="Times New Roman" pitchFamily="18" charset="0"/>
              </a:rPr>
              <a:t> پ</a:t>
            </a:r>
            <a:r>
              <a:rPr lang="ar-SA" sz="2800" b="1">
                <a:cs typeface="Times New Roman" pitchFamily="18" charset="0"/>
              </a:rPr>
              <a:t>يش بيني كنيد</a:t>
            </a:r>
            <a:r>
              <a:rPr lang="fa-IR" sz="2800" b="1">
                <a:cs typeface="Times New Roman" pitchFamily="18" charset="0"/>
              </a:rPr>
              <a:t>     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۶-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نكات مهم در طراحي دوره هاي آموزشي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2" action="ppaction://hlinksldjump"/>
              </a:rPr>
              <a:t>۱-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3" action="ppaction://hlinksldjump"/>
              </a:rPr>
              <a:t>۲-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4" action="ppaction://hlinksldjump"/>
              </a:rPr>
              <a:t>۳-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5" action="ppaction://hlinksldjump"/>
              </a:rPr>
              <a:t>۴-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previousslide"/>
              </a:rPr>
              <a:t>۵-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۶- يافته ها و اصول روانشناسي يادگيري، روانشناسي تدريس،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</a:t>
            </a:r>
            <a:r>
              <a:rPr lang="ar-SA" sz="2800" b="1">
                <a:cs typeface="Times New Roman" pitchFamily="18" charset="0"/>
              </a:rPr>
              <a:t> روانشناسي بهره وري و روانشناسي كار را به كار بنديد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</a:rPr>
              <a:t>پرسش:</a:t>
            </a:r>
          </a:p>
          <a:p>
            <a:pPr algn="r">
              <a:buFontTx/>
              <a:buNone/>
            </a:pPr>
            <a:endParaRPr lang="fa-IR" sz="36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solidFill>
                  <a:srgbClr val="FF0000"/>
                </a:solidFill>
                <a:cs typeface="Times New Roman" pitchFamily="18" charset="0"/>
              </a:rPr>
              <a:t>براي تعيين نيازهاي آموزشي كاركنان در سازمان اساسي ترين اقدام چيست؟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  <a:hlinkClick r:id="" action="ppaction://hlinkshowjump?jump=nextslide"/>
              </a:rPr>
              <a:t>پاسخ: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solidFill>
                  <a:srgbClr val="33CC33"/>
                </a:solidFill>
                <a:cs typeface="Times New Roman" pitchFamily="18" charset="0"/>
              </a:rPr>
              <a:t>اساسي ترين اقدام براي تعيين نيازهاي آموزشي كاركنان در سازمان تجزيه و تحليل شغل (وظايف) است.</a:t>
            </a:r>
            <a:endParaRPr lang="en-US" sz="2800">
              <a:solidFill>
                <a:srgbClr val="33CC33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</a:rPr>
              <a:t>پرسش:</a:t>
            </a:r>
          </a:p>
          <a:p>
            <a:pPr algn="r">
              <a:buFontTx/>
              <a:buNone/>
            </a:pPr>
            <a:r>
              <a:rPr lang="en-US" sz="3600" b="1">
                <a:cs typeface="Times New Roman" pitchFamily="18" charset="0"/>
              </a:rPr>
              <a:t>		</a:t>
            </a:r>
            <a:endParaRPr lang="fa-IR" sz="36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solidFill>
                  <a:srgbClr val="FF0000"/>
                </a:solidFill>
                <a:cs typeface="Times New Roman" pitchFamily="18" charset="0"/>
              </a:rPr>
              <a:t>براي تجزيه وتحليل شغل چه اقداماتي لازم است؟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  <a:hlinkClick r:id="" action="ppaction://hlinkshowjump?jump=nextslide"/>
              </a:rPr>
              <a:t>پاسخ: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solidFill>
                  <a:schemeClr val="accent1"/>
                </a:solidFill>
                <a:cs typeface="Times New Roman" pitchFamily="18" charset="0"/>
              </a:rPr>
              <a:t>براي </a:t>
            </a:r>
            <a:r>
              <a:rPr lang="fa-IR" b="1">
                <a:solidFill>
                  <a:schemeClr val="accent1"/>
                </a:solidFill>
                <a:cs typeface="Times New Roman" pitchFamily="18" charset="0"/>
              </a:rPr>
              <a:t>تجزيه و تحليل شغل</a:t>
            </a:r>
            <a:r>
              <a:rPr lang="fa-IR" sz="2800">
                <a:solidFill>
                  <a:schemeClr val="accent1"/>
                </a:solidFill>
                <a:cs typeface="Times New Roman" pitchFamily="18" charset="0"/>
              </a:rPr>
              <a:t> اقدامات زير ضروري است: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۱- مشاهده رفتار متصدي شغل در جريان انجام وظايف شغلي، و</a:t>
            </a:r>
            <a:endParaRPr lang="fa-IR" sz="2800" b="1">
              <a:solidFill>
                <a:schemeClr val="accent1"/>
              </a:solidFill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 ثبت اين مشاهدات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۲- مصاحبه مقدماتي با سرپرست مستقيم شغل و ساير مديران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۳- مراجعه به سوابق متصديان شغل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۴- بررسي شرح شغلهاي موجود در سازمان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chemeClr val="accent1"/>
                </a:solidFill>
                <a:cs typeface="Times New Roman" pitchFamily="18" charset="0"/>
              </a:rPr>
              <a:t>۵- تحليل نتايج به دست آمده از مراحل فوق</a:t>
            </a:r>
            <a:endParaRPr lang="en-US" sz="2800" b="1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مكاتب بزرگ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>
                <a:cs typeface="Times New Roman" pitchFamily="18" charset="0"/>
              </a:rPr>
              <a:t>در جريان رشد روانشناسي چندين مكتب و نظام روانشناسي شكل گرفتند: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روانكاوي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ساخت گرايي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كنش گرايي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رفتارگرايي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گشتالت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انساني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شرح اقدامات اجراي برنامه آموزشي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اقداماتي كه بايد انجام گيرد تا برنامه آموزشي به درستي اجرا شود، به چند طبقه تقسيم بندي مي شود: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اقداماتي كه لازم است قبل از شروع دوره انجام گيرد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 اقداماتي كه لازم است هنگام افتتاح دوره انجام گيرد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۳- اقداماتي كه لازم است پس از اتمام دوره انجام گيرد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۴- اقداماتي كه لازم است در تعقيب اجراي دوره انجام گيرد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نهم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نظريه هاي انگيزش شغلي 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پيشرفت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تعريف انگيزش</a:t>
            </a:r>
            <a:endParaRPr lang="en-US" sz="4000" b="1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انگيزش به مجموعه شرايط و اوضاع و احوالي گفته مي شود كه باعث مي شود فرد از درون به فعاليت درآيد.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hlinkClick r:id="" action="ppaction://hlinkshowjump?jump=nextslide"/>
              </a:rPr>
              <a:t>اجزاي انگيزش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اجزاء انگيزش</a:t>
            </a:r>
            <a:endParaRPr lang="en-US" sz="4000" b="1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انگيزش داراي سه جزء است: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نيروزايي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قدرت هدايت كردن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۳-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مداومت بخشيدن به رفتار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اجزاء انگيزش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۱- نيروزايي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نيروزايي انگيزش، نيرويي است كه از درون فرد را 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وادار به فعاليت مي كند.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اجزاء انگيزش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۲-هدايت كردن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قدرت هدايت كردن انگيزش، فعال شدن شخص در جهت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وصول به هدف مشخصي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</a:rPr>
              <a:t>يا</a:t>
            </a:r>
            <a:r>
              <a:rPr lang="fa-IR" sz="2800">
                <a:cs typeface="Times New Roman" pitchFamily="18" charset="0"/>
              </a:rPr>
              <a:t> </a:t>
            </a:r>
            <a:r>
              <a:rPr lang="fa-IR" sz="2400">
                <a:cs typeface="Times New Roman" pitchFamily="18" charset="0"/>
              </a:rPr>
              <a:t>به عبارت ديگر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اجزاء انگيزش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۲-هدايت كردن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فرد برانگيخته شده در جهت خاصي سوق داده مي شود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اجزاء انگيزش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۳- مداومت</a:t>
            </a:r>
            <a:r>
              <a:rPr lang="ar-SA" sz="4000">
                <a:cs typeface="Times New Roman" pitchFamily="18" charset="0"/>
              </a:rPr>
              <a:t> 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مداومت رفتار برانگيخته شده اين است كه رفتار – تا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وصول به هدف – همچنان فعال باقي مي ماند.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انگيزه ها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انگيزه ها در سه گروه طبقه بندي مي شوند: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انگيزه هاي فيزيولوژيك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انگيزه هاي رواني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انگيزه هاي اجتماعي</a:t>
            </a:r>
          </a:p>
          <a:p>
            <a:pPr algn="r">
              <a:buFontTx/>
              <a:buNone/>
            </a:pP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مثال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انگيزه ها. </a:t>
            </a:r>
            <a:r>
              <a:rPr lang="fa-IR" sz="3200" b="1" i="1">
                <a:cs typeface="Times New Roman" pitchFamily="18" charset="0"/>
              </a:rPr>
              <a:t>مثال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انگيزه هاي فيزيولوژيك: گرسنگي و تشنگي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انگيزه هاي رواني: جلب توجه، رقابت طلبي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انگيزه هاي اجتماعي: وابستگي به گروه (احساس تعلق)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روش تحقيق در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تحقيقات روانشناسي،همانند ساير علوم ديگر،عوامل اصلي و مهم تحقيق عبارتند از: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مشاهده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تعريف مشكل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ارائه فرضيه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جمع آوري مدارك و شواهد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فرضيه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انتشار نتايج تحقيق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شكل دهيه يك نظري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fa-IR" sz="4000" b="1"/>
              <a:t>نظريه هاي انگيزشي</a:t>
            </a:r>
            <a:endParaRPr lang="en-US" sz="4000" b="1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/>
              <a:t>نظريه هاي مختلفي در تعبير و تفسير رفتار انگيزشي وجود دارد، از جمله: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۱- نظريه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سلسله مراتب نيازها(مزلو</a:t>
            </a:r>
            <a:r>
              <a:rPr lang="ar-SA" b="1">
                <a:cs typeface="Times New Roman" pitchFamily="18" charset="0"/>
              </a:rPr>
              <a:t>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۲- نظريه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سه وجهي آل</a:t>
            </a:r>
            <a:r>
              <a:rPr lang="fa-IR" b="1">
                <a:cs typeface="Times New Roman" pitchFamily="18" charset="0"/>
                <a:hlinkClick r:id="rId2" action="ppaction://hlinksldjump"/>
              </a:rPr>
              <a:t>درفر</a:t>
            </a:r>
            <a:endParaRPr lang="ar-SA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۳- نظريه موازنه: نظريه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نا هماهنگي شناختي(فستينگر</a:t>
            </a:r>
            <a:r>
              <a:rPr lang="ar-SA" b="1">
                <a:cs typeface="Times New Roman" pitchFamily="18" charset="0"/>
              </a:rPr>
              <a:t>)                          نظريه </a:t>
            </a:r>
            <a:r>
              <a:rPr lang="ar-SA" b="1">
                <a:cs typeface="Times New Roman" pitchFamily="18" charset="0"/>
                <a:hlinkClick r:id="rId4" action="ppaction://hlinksldjump"/>
              </a:rPr>
              <a:t>برابري آدامز                               </a:t>
            </a:r>
            <a:endParaRPr lang="ar-SA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۴- نظريه </a:t>
            </a:r>
            <a:r>
              <a:rPr lang="ar-SA" b="1">
                <a:cs typeface="Times New Roman" pitchFamily="18" charset="0"/>
                <a:hlinkClick r:id="rId5" action="ppaction://hlinksldjump"/>
              </a:rPr>
              <a:t>دو عاملي هرزبرگ</a:t>
            </a:r>
            <a:endParaRPr lang="ar-SA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۵- نظريه </a:t>
            </a:r>
            <a:r>
              <a:rPr lang="ar-SA" b="1">
                <a:cs typeface="Times New Roman" pitchFamily="18" charset="0"/>
                <a:hlinkClick r:id="rId6" action="ppaction://hlinksldjump"/>
              </a:rPr>
              <a:t>انتظار</a:t>
            </a:r>
            <a:r>
              <a:rPr lang="ar-SA" b="1">
                <a:cs typeface="Times New Roman" pitchFamily="18" charset="0"/>
              </a:rPr>
              <a:t>(وروم)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b="1">
                <a:cs typeface="Times New Roman" pitchFamily="18" charset="0"/>
              </a:rPr>
              <a:t>۶- نظريه </a:t>
            </a:r>
            <a:r>
              <a:rPr lang="ar-SA" b="1">
                <a:cs typeface="Times New Roman" pitchFamily="18" charset="0"/>
                <a:hlinkClick r:id="rId7" action="ppaction://hlinksldjump"/>
              </a:rPr>
              <a:t>انگيزش پيشرفت </a:t>
            </a:r>
            <a:r>
              <a:rPr lang="ar-SA" b="1">
                <a:cs typeface="Times New Roman" pitchFamily="18" charset="0"/>
              </a:rPr>
              <a:t>(مك كل</a:t>
            </a:r>
            <a:r>
              <a:rPr lang="fa-IR" b="1">
                <a:cs typeface="Times New Roman" pitchFamily="18" charset="0"/>
              </a:rPr>
              <a:t>ل</a:t>
            </a:r>
            <a:r>
              <a:rPr lang="ar-SA" b="1">
                <a:cs typeface="Times New Roman" pitchFamily="18" charset="0"/>
              </a:rPr>
              <a:t>ند)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نظريه هاي انگيزشي</a:t>
            </a:r>
            <a:r>
              <a:rPr lang="fa-IR" sz="4000" b="1"/>
              <a:t/>
            </a:r>
            <a:br>
              <a:rPr lang="fa-IR" sz="4000" b="1"/>
            </a:br>
            <a:r>
              <a:rPr lang="ar-SA" b="1">
                <a:cs typeface="Times New Roman" pitchFamily="18" charset="0"/>
              </a:rPr>
              <a:t>۱- سلسله مراتب نيازها</a:t>
            </a:r>
            <a:endParaRPr lang="en-US" b="1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نظريه سلسله مراتب نيازها: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انسان به طور مداوم در حالت برانگيختگي است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نيازها بر حسب اهميتي كه دارند به ترتيب تقدم و تأخر، در وضعيتي </a:t>
            </a: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هرم شكل</a:t>
            </a:r>
            <a:r>
              <a:rPr lang="ar-SA" sz="2800" b="1">
                <a:cs typeface="Times New Roman" pitchFamily="18" charset="0"/>
              </a:rPr>
              <a:t>، قرار دارند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هرم سلسه مراتب نيازها</a:t>
            </a:r>
            <a:endParaRPr lang="en-US" sz="4000" b="1">
              <a:cs typeface="Times New Roman" pitchFamily="18" charset="0"/>
            </a:endParaRPr>
          </a:p>
        </p:txBody>
      </p:sp>
      <p:graphicFrame>
        <p:nvGraphicFramePr>
          <p:cNvPr id="293888" name="Object 1024"/>
          <p:cNvGraphicFramePr>
            <a:graphicFrameLocks noChangeAspect="1"/>
          </p:cNvGraphicFramePr>
          <p:nvPr/>
        </p:nvGraphicFramePr>
        <p:xfrm>
          <a:off x="1295400" y="1447800"/>
          <a:ext cx="7048500" cy="5257800"/>
        </p:xfrm>
        <a:graphic>
          <a:graphicData uri="http://schemas.openxmlformats.org/presentationml/2006/ole">
            <p:oleObj spid="_x0000_s293888" name="Chart" r:id="rId3" imgW="7034760" imgH="4613040" progId="MSGraph.Chart.8">
              <p:embed followColorScheme="full"/>
            </p:oleObj>
          </a:graphicData>
        </a:graphic>
      </p:graphicFrame>
      <p:sp>
        <p:nvSpPr>
          <p:cNvPr id="163847" name="Text Box 7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000">
                <a:cs typeface="Times New Roman" pitchFamily="18" charset="0"/>
              </a:rPr>
              <a:t>	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1295400" cy="8540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خود</a:t>
            </a:r>
          </a:p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شكوفايي</a:t>
            </a:r>
            <a:endParaRPr lang="en-US" sz="2000" b="1">
              <a:cs typeface="Times New Roman" pitchFamily="18" charset="0"/>
            </a:endParaRP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4038600" y="3505200"/>
            <a:ext cx="1981200" cy="396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احترام به خويشتن</a:t>
            </a:r>
            <a:endParaRPr lang="en-US" sz="2000" b="1">
              <a:cs typeface="Times New Roman" pitchFamily="18" charset="0"/>
            </a:endParaRP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3962400" y="4114800"/>
            <a:ext cx="2133600" cy="396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نيازهاي عشق و تعلق</a:t>
            </a:r>
            <a:endParaRPr lang="en-US" sz="2000" b="1">
              <a:cs typeface="Times New Roman" pitchFamily="18" charset="0"/>
            </a:endParaRPr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3733800" y="4724400"/>
            <a:ext cx="2590800" cy="396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نيازهاي ايمني</a:t>
            </a:r>
            <a:endParaRPr lang="en-US" sz="2000" b="1">
              <a:cs typeface="Times New Roman" pitchFamily="18" charset="0"/>
            </a:endParaRPr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3505200" y="5257800"/>
            <a:ext cx="3048000" cy="396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 b="1">
                <a:cs typeface="Times New Roman" pitchFamily="18" charset="0"/>
              </a:rPr>
              <a:t>نيازهاي فيزيولوژيكي</a:t>
            </a:r>
            <a:endParaRPr lang="en-US" sz="2000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نظريه هاي انگيزشي</a:t>
            </a:r>
            <a:r>
              <a:rPr lang="fa-IR" sz="4000" b="1"/>
              <a:t/>
            </a:r>
            <a:br>
              <a:rPr lang="fa-IR" sz="4000" b="1"/>
            </a:br>
            <a:r>
              <a:rPr lang="ar-SA" b="1">
                <a:cs typeface="Times New Roman" pitchFamily="18" charset="0"/>
              </a:rPr>
              <a:t>۲- نظريه سه وجهي آلدرفر</a:t>
            </a:r>
            <a:endParaRPr lang="en-US" b="1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نظريه </a:t>
            </a:r>
            <a:r>
              <a:rPr lang="fa-IR" sz="2800" b="1">
                <a:cs typeface="Times New Roman" pitchFamily="18" charset="0"/>
              </a:rPr>
              <a:t>سه وجهي آلدرفر</a:t>
            </a:r>
            <a:r>
              <a:rPr lang="fa-IR" sz="2800">
                <a:cs typeface="Times New Roman" pitchFamily="18" charset="0"/>
              </a:rPr>
              <a:t>، نيازها در سه گروه طبقه بندي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شوند: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نيازهاي وجودي 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نيازهاي وابستگي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۳-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نيازهاي رشد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سه وجهي آلدرفر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نيازهاي وجودي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سه وجهي آلدرفر</a:t>
            </a:r>
            <a:r>
              <a:rPr lang="fa-IR" sz="2800">
                <a:cs typeface="Times New Roman" pitchFamily="18" charset="0"/>
              </a:rPr>
              <a:t>، نيازهاي وجودي به نيازهاي مربوط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به وجود جسماني يا بدني موجود زنده، همچون آب، غذا و لباس،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ارتباط دارد.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سه وجهي آلدرفر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نيازهاي وابستگي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سه وجهي آلدرفر</a:t>
            </a:r>
            <a:r>
              <a:rPr lang="fa-IR" sz="2800">
                <a:cs typeface="Times New Roman" pitchFamily="18" charset="0"/>
              </a:rPr>
              <a:t>، نيازهاي وابستگي همان نيازهاي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مربوط به روابط بين افراد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سه وجهي آلدرفر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نيازهاي رشد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سه وجهي آلدرفر</a:t>
            </a:r>
            <a:r>
              <a:rPr lang="fa-IR" sz="2800">
                <a:cs typeface="Times New Roman" pitchFamily="18" charset="0"/>
              </a:rPr>
              <a:t>، نيازهاي رشد مربوط به احتياج فرد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به رشد، پيشرفت و وصول به كمال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هاي موازنه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اصول نظريه هاي موازنه عبارتند از: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افراد داراي اعتقادات معيني هستند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اعتقادات افراد با يكديگر ارتباط دارند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اعتقادات ممكن است با يكديگر </a:t>
            </a:r>
            <a:r>
              <a:rPr lang="ar-SA" b="1">
                <a:cs typeface="Times New Roman" pitchFamily="18" charset="0"/>
              </a:rPr>
              <a:t>سازگار</a:t>
            </a:r>
            <a:r>
              <a:rPr lang="ar-SA" sz="2800" b="1">
                <a:cs typeface="Times New Roman" pitchFamily="18" charset="0"/>
              </a:rPr>
              <a:t> يا </a:t>
            </a:r>
            <a:r>
              <a:rPr lang="ar-SA" b="1">
                <a:cs typeface="Times New Roman" pitchFamily="18" charset="0"/>
              </a:rPr>
              <a:t>ناسازگار</a:t>
            </a:r>
            <a:r>
              <a:rPr lang="ar-SA" sz="2800" b="1">
                <a:cs typeface="Times New Roman" pitchFamily="18" charset="0"/>
              </a:rPr>
              <a:t> باشند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</a:rPr>
              <a:t>پرسش:</a:t>
            </a:r>
          </a:p>
          <a:p>
            <a:pPr algn="r">
              <a:buFontTx/>
              <a:buNone/>
            </a:pP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solidFill>
                  <a:srgbClr val="FF0000"/>
                </a:solidFill>
                <a:cs typeface="Times New Roman" pitchFamily="18" charset="0"/>
              </a:rPr>
              <a:t>طبق نظريه موازنه، نتيجه ناسازگاري اعتقادات چيست؟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  <a:hlinkClick r:id="" action="ppaction://hlinkshowjump?jump=nextslide"/>
              </a:rPr>
              <a:t>پاسخ: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اصول نظريه هاي موازنه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ناسازگاري اعتقادات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موازنه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ناسازگاري اعتقادات باعث نارضايتي و نارضايتي موجب تنش مي شود.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800" b="1">
                <a:solidFill>
                  <a:srgbClr val="FF0000"/>
                </a:solidFill>
                <a:cs typeface="Times New Roman" pitchFamily="18" charset="0"/>
              </a:rPr>
              <a:t>نتيجه اين تنش چيست؟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800" b="1">
              <a:solidFill>
                <a:srgbClr val="FF0000"/>
              </a:solidFill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600" b="1">
                <a:cs typeface="Times New Roman" pitchFamily="18" charset="0"/>
                <a:hlinkClick r:id="" action="ppaction://hlinkshowjump?jump=nextslide"/>
              </a:rPr>
              <a:t>پاسخ: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دوم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تاريخچه، تعريف و قلمرو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روانشناسي كار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اصول نظريه هاي موازنه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تنش ناسازگاري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موازنه</a:t>
            </a:r>
            <a:r>
              <a:rPr lang="fa-IR" sz="2800">
                <a:cs typeface="Times New Roman" pitchFamily="18" charset="0"/>
              </a:rPr>
              <a:t>، تنش ناشي ازناسازگاري اعتقادات، </a:t>
            </a:r>
            <a:r>
              <a:rPr lang="fa-IR" sz="2800" b="1">
                <a:cs typeface="Times New Roman" pitchFamily="18" charset="0"/>
              </a:rPr>
              <a:t>نيروزا</a:t>
            </a:r>
            <a:r>
              <a:rPr lang="fa-IR" sz="2800">
                <a:cs typeface="Times New Roman" pitchFamily="18" charset="0"/>
              </a:rPr>
              <a:t> است، و فرد را براي ايجاد سازگاري برمي انگيزد.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بنابراين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اصول نظريه هاي موازنه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نيروزايي تنش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هاي موازنه</a:t>
            </a:r>
            <a:r>
              <a:rPr lang="fa-IR" sz="2800">
                <a:cs typeface="Times New Roman" pitchFamily="18" charset="0"/>
              </a:rPr>
              <a:t>، نيروي حاصل از ناسازگاري اعتقادات، برانگيزاننده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به طور خلاصه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خلاصه نظريه موازنه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ناسازگاري اعتقادات              تنش             توليد نيرو 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انگيختن فرد            فعاليت (كوشش)            سازگاري                      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50292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>
            <a:off x="3352800" y="3124200"/>
            <a:ext cx="835025" cy="228600"/>
          </a:xfrm>
          <a:prstGeom prst="leftArrow">
            <a:avLst>
              <a:gd name="adj1" fmla="val 50000"/>
              <a:gd name="adj2" fmla="val 9131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69990" name="AutoShape 6"/>
          <p:cNvSpPr>
            <a:spLocks noChangeArrowheads="1"/>
          </p:cNvSpPr>
          <p:nvPr/>
        </p:nvSpPr>
        <p:spPr bwMode="auto">
          <a:xfrm>
            <a:off x="11430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69991" name="AutoShape 7"/>
          <p:cNvSpPr>
            <a:spLocks noChangeArrowheads="1"/>
          </p:cNvSpPr>
          <p:nvPr/>
        </p:nvSpPr>
        <p:spPr bwMode="auto">
          <a:xfrm>
            <a:off x="5715000" y="36576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69992" name="AutoShape 8"/>
          <p:cNvSpPr>
            <a:spLocks noChangeArrowheads="1"/>
          </p:cNvSpPr>
          <p:nvPr/>
        </p:nvSpPr>
        <p:spPr bwMode="auto">
          <a:xfrm>
            <a:off x="2819400" y="36576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هاي موازنه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نظريه برابري آدامز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دو اصطلاح در </a:t>
            </a:r>
            <a:r>
              <a:rPr lang="fa-IR" sz="2800" b="1">
                <a:cs typeface="Times New Roman" pitchFamily="18" charset="0"/>
              </a:rPr>
              <a:t>نظريه برابري آدامز</a:t>
            </a:r>
            <a:r>
              <a:rPr lang="fa-IR" sz="2800">
                <a:cs typeface="Times New Roman" pitchFamily="18" charset="0"/>
              </a:rPr>
              <a:t> به كار مي رود كه عبارتند از: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 </a:t>
            </a:r>
            <a:r>
              <a:rPr lang="ar-SA" sz="3600" b="1">
                <a:cs typeface="Times New Roman" pitchFamily="18" charset="0"/>
                <a:hlinkClick r:id="rId2" action="ppaction://hlinksldjump"/>
              </a:rPr>
              <a:t>ستاده</a:t>
            </a:r>
            <a:endParaRPr lang="ar-SA" sz="36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sz="3600" b="1">
                <a:cs typeface="Times New Roman" pitchFamily="18" charset="0"/>
                <a:hlinkClick r:id="" action="ppaction://hlinkshowjump?jump=nextslide"/>
              </a:rPr>
              <a:t>داده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داده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برابري</a:t>
            </a:r>
            <a:r>
              <a:rPr lang="fa-IR" sz="2800">
                <a:cs typeface="Times New Roman" pitchFamily="18" charset="0"/>
              </a:rPr>
              <a:t>، آنچه كه فرد با انجام دادن وظايف شغلي خود در سازمان كار به دست مي آورد، ستاده ناميده مي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مثال</a:t>
            </a:r>
            <a:r>
              <a:rPr lang="fa-IR" sz="2400">
                <a:cs typeface="Times New Roman" pitchFamily="18" charset="0"/>
              </a:rPr>
              <a:t>: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داده. </a:t>
            </a:r>
            <a:r>
              <a:rPr lang="fa-IR" sz="3200" b="1" i="1">
                <a:cs typeface="Times New Roman" pitchFamily="18" charset="0"/>
              </a:rPr>
              <a:t>مثال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برابري</a:t>
            </a:r>
            <a:r>
              <a:rPr lang="fa-IR" sz="2800">
                <a:cs typeface="Times New Roman" pitchFamily="18" charset="0"/>
              </a:rPr>
              <a:t>، حقوق، پاداش، مقام و خانه سازماني در مجموعه اي از امكانات قرار مي گيرد كه در قبال فعاليت هاي حرفه اي كاركنان به آنان تعلق مي گيرد </a:t>
            </a:r>
            <a:r>
              <a:rPr lang="fa-IR" sz="2800" b="1">
                <a:cs typeface="Times New Roman" pitchFamily="18" charset="0"/>
              </a:rPr>
              <a:t>داده</a:t>
            </a:r>
            <a:r>
              <a:rPr lang="fa-IR" sz="2800">
                <a:cs typeface="Times New Roman" pitchFamily="18" charset="0"/>
              </a:rPr>
              <a:t> ناميده مي شود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ستاده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برابري</a:t>
            </a:r>
            <a:r>
              <a:rPr lang="fa-IR" sz="2800">
                <a:cs typeface="Times New Roman" pitchFamily="18" charset="0"/>
              </a:rPr>
              <a:t>، آنچه كه فرد براي به انجام رساندن وظايف شغلي خود به كار مي بندد، </a:t>
            </a:r>
            <a:r>
              <a:rPr lang="fa-IR" sz="2800" b="1">
                <a:cs typeface="Times New Roman" pitchFamily="18" charset="0"/>
              </a:rPr>
              <a:t>داده</a:t>
            </a:r>
            <a:r>
              <a:rPr lang="fa-IR" sz="2800">
                <a:cs typeface="Times New Roman" pitchFamily="18" charset="0"/>
              </a:rPr>
              <a:t> ناميده مي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مثال</a:t>
            </a:r>
            <a:r>
              <a:rPr lang="fa-IR" sz="2400">
                <a:cs typeface="Times New Roman" pitchFamily="18" charset="0"/>
              </a:rPr>
              <a:t>: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داده. </a:t>
            </a:r>
            <a:r>
              <a:rPr lang="fa-IR" sz="3200" b="1" i="1">
                <a:cs typeface="Times New Roman" pitchFamily="18" charset="0"/>
              </a:rPr>
              <a:t>مثال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برابري</a:t>
            </a:r>
            <a:r>
              <a:rPr lang="fa-IR" sz="2800">
                <a:cs typeface="Times New Roman" pitchFamily="18" charset="0"/>
              </a:rPr>
              <a:t>، تجربه، مهارت ها، نيروي جسماني، نيروي فكر و استعدادها در مجموعه اي از داده هاي فرد براي انجام وظايف شغلي قرار مي گيرد.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برابري آدامز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برابري آدامز</a:t>
            </a:r>
            <a:r>
              <a:rPr lang="fa-IR" sz="2800">
                <a:cs typeface="Times New Roman" pitchFamily="18" charset="0"/>
              </a:rPr>
              <a:t>، كاركنان </a:t>
            </a:r>
            <a:r>
              <a:rPr lang="fa-IR" b="1">
                <a:cs typeface="Times New Roman" pitchFamily="18" charset="0"/>
              </a:rPr>
              <a:t>داده </a:t>
            </a:r>
            <a:r>
              <a:rPr lang="fa-IR" sz="2800">
                <a:cs typeface="Times New Roman" pitchFamily="18" charset="0"/>
              </a:rPr>
              <a:t>هاي خود را با </a:t>
            </a:r>
            <a:r>
              <a:rPr lang="fa-IR" b="1">
                <a:cs typeface="Times New Roman" pitchFamily="18" charset="0"/>
              </a:rPr>
              <a:t>داده </a:t>
            </a:r>
            <a:r>
              <a:rPr lang="fa-IR" sz="2800">
                <a:cs typeface="Times New Roman" pitchFamily="18" charset="0"/>
              </a:rPr>
              <a:t>هاي ديگران مقايسه مي كند. بنابراين دو حالت اتفاق مي افتد: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بين داده هاي خود و داده هاي ديگران </a:t>
            </a:r>
            <a:r>
              <a:rPr lang="ar-SA" sz="3600" b="1" i="1">
                <a:cs typeface="Times New Roman" pitchFamily="18" charset="0"/>
                <a:hlinkClick r:id="" action="ppaction://hlinkshowjump?jump=nextslide"/>
              </a:rPr>
              <a:t>برابري</a:t>
            </a:r>
            <a:r>
              <a:rPr lang="ar-SA" sz="2800" b="1" i="1">
                <a:cs typeface="Times New Roman" pitchFamily="18" charset="0"/>
              </a:rPr>
              <a:t> </a:t>
            </a:r>
            <a:r>
              <a:rPr lang="ar-SA" sz="2800" b="1">
                <a:cs typeface="Times New Roman" pitchFamily="18" charset="0"/>
              </a:rPr>
              <a:t>وجود دارد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بين داده هاي خود و ديگران </a:t>
            </a:r>
            <a:r>
              <a:rPr lang="ar-SA" sz="3600" b="1" i="1">
                <a:cs typeface="Times New Roman" pitchFamily="18" charset="0"/>
                <a:hlinkClick r:id="rId2" action="ppaction://hlinksldjump"/>
              </a:rPr>
              <a:t>نابرابري</a:t>
            </a:r>
            <a:r>
              <a:rPr lang="ar-SA" sz="2800" b="1">
                <a:cs typeface="Times New Roman" pitchFamily="18" charset="0"/>
              </a:rPr>
              <a:t> است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>
                <a:cs typeface="Times New Roman" pitchFamily="18" charset="0"/>
              </a:rPr>
              <a:t>۱- برابري داده ها</a:t>
            </a:r>
            <a:endParaRPr lang="en-US" sz="4000" b="1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</a:t>
            </a:r>
            <a:r>
              <a:rPr lang="fa-IR" sz="2800" b="1">
                <a:cs typeface="Times New Roman" pitchFamily="18" charset="0"/>
              </a:rPr>
              <a:t>نظريه برابري</a:t>
            </a:r>
            <a:r>
              <a:rPr lang="fa-IR" sz="2800">
                <a:cs typeface="Times New Roman" pitchFamily="18" charset="0"/>
              </a:rPr>
              <a:t>، در صورتي كه بين داده هاي خود و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داده هاي ديگري برابري وجود داشته باشد، رضايت حاصل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شود (تنش وجود ندارد)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اما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روانشناسي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روانشناسي كار</a:t>
            </a:r>
            <a:r>
              <a:rPr lang="fa-IR" sz="2800">
                <a:cs typeface="Times New Roman" pitchFamily="18" charset="0"/>
              </a:rPr>
              <a:t> رشته اي از روانشناسي است كه رفتار آدمي در رابطه با كار را مورد مطالعه قرار مي دهد.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هدف اصلي روانشناسي كار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>
                <a:cs typeface="Times New Roman" pitchFamily="18" charset="0"/>
              </a:rPr>
              <a:t>۲- نا برابري داده ها</a:t>
            </a:r>
            <a:endParaRPr lang="en-US" sz="4000" b="1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نظريه برابري، در صورتي كه بين داده هاي خود و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داده هاي ديگري نابرابري احساس شود، تنش پديد مي آيد.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solidFill>
                  <a:srgbClr val="FF0000"/>
                </a:solidFill>
                <a:cs typeface="Times New Roman" pitchFamily="18" charset="0"/>
              </a:rPr>
              <a:t>پرسش: نتيجه اين تنش چيست؟</a:t>
            </a:r>
          </a:p>
          <a:p>
            <a:pPr algn="r">
              <a:buFontTx/>
              <a:buNone/>
            </a:pPr>
            <a:endParaRPr lang="fa-IR" b="1">
              <a:solidFill>
                <a:srgbClr val="FF0000"/>
              </a:solidFill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" action="ppaction://hlinkshowjump?jump=nextslide"/>
              </a:rPr>
              <a:t>پاسخ</a:t>
            </a:r>
            <a:r>
              <a:rPr lang="fa-IR" b="1">
                <a:cs typeface="Times New Roman" pitchFamily="18" charset="0"/>
              </a:rPr>
              <a:t>: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تنش ناشي از نابرابري داده ها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تنش حاصل از نابرابري داده هاي خود و ديگري، فرد را براي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كاهش </a:t>
            </a:r>
            <a:r>
              <a:rPr lang="fa-IR" b="1">
                <a:cs typeface="Times New Roman" pitchFamily="18" charset="0"/>
              </a:rPr>
              <a:t>داده</a:t>
            </a:r>
            <a:r>
              <a:rPr lang="fa-IR" sz="2800">
                <a:cs typeface="Times New Roman" pitchFamily="18" charset="0"/>
              </a:rPr>
              <a:t> هاي خود، و در مواردي، افزايش </a:t>
            </a:r>
            <a:r>
              <a:rPr lang="fa-IR" b="1">
                <a:cs typeface="Times New Roman" pitchFamily="18" charset="0"/>
              </a:rPr>
              <a:t>داده</a:t>
            </a:r>
            <a:r>
              <a:rPr lang="fa-IR" sz="2800">
                <a:cs typeface="Times New Roman" pitchFamily="18" charset="0"/>
              </a:rPr>
              <a:t> هاي خود به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سازمان فعال مي كند.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هاي انگيزشي</a:t>
            </a:r>
            <a:br>
              <a:rPr lang="fa-IR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۴- نظريه دو عاملي هرزبرگ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</a:t>
            </a:r>
            <a:r>
              <a:rPr lang="fa-IR" sz="2800" b="1">
                <a:cs typeface="Times New Roman" pitchFamily="18" charset="0"/>
              </a:rPr>
              <a:t>نظريه دوعاملي هرزبرگ</a:t>
            </a:r>
            <a:r>
              <a:rPr lang="fa-IR" sz="2800">
                <a:cs typeface="Times New Roman" pitchFamily="18" charset="0"/>
              </a:rPr>
              <a:t>، رفتار كاركنان در سازمان تحت تاثير دو دسته عوامل قرار دارد: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عوامل انگيزشي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</a:t>
            </a:r>
            <a:r>
              <a:rPr lang="fa-IR" b="1">
                <a:cs typeface="Times New Roman" pitchFamily="18" charset="0"/>
              </a:rPr>
              <a:t> – </a:t>
            </a:r>
            <a:r>
              <a:rPr lang="fa-IR" b="1">
                <a:cs typeface="Times New Roman" pitchFamily="18" charset="0"/>
                <a:hlinkClick r:id="rId2" action="ppaction://hlinksldjump"/>
              </a:rPr>
              <a:t>عوامل ابقا </a:t>
            </a:r>
            <a:r>
              <a:rPr lang="fa-IR" b="1">
                <a:cs typeface="Times New Roman" pitchFamily="18" charset="0"/>
              </a:rPr>
              <a:t>( يا بهداشت)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>
                <a:cs typeface="Times New Roman" pitchFamily="18" charset="0"/>
              </a:rPr>
              <a:t>نظريه دو عاملي هرزبرگ</a:t>
            </a:r>
            <a:br>
              <a:rPr lang="ar-SA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عوامل انگيزشي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</a:t>
            </a:r>
            <a:r>
              <a:rPr lang="fa-IR" sz="2800" b="1">
                <a:cs typeface="Times New Roman" pitchFamily="18" charset="0"/>
              </a:rPr>
              <a:t>نظريه دوعاملي</a:t>
            </a:r>
            <a:r>
              <a:rPr lang="fa-IR" sz="2800">
                <a:cs typeface="Times New Roman" pitchFamily="18" charset="0"/>
              </a:rPr>
              <a:t>، عوامل انگيزشي، عواملي هستند كه به احساس رضايت كاركنان منجر مي شود.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>
                <a:cs typeface="Times New Roman" pitchFamily="18" charset="0"/>
              </a:rPr>
              <a:t>نظريه دو عاملي هرزبرگ</a:t>
            </a:r>
            <a:br>
              <a:rPr lang="ar-SA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۲- عوامل ابقا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</a:t>
            </a:r>
            <a:r>
              <a:rPr lang="fa-IR" sz="2800" b="1">
                <a:cs typeface="Times New Roman" pitchFamily="18" charset="0"/>
              </a:rPr>
              <a:t>نظريه دوعاملي</a:t>
            </a:r>
            <a:r>
              <a:rPr lang="fa-IR" sz="2800">
                <a:cs typeface="Times New Roman" pitchFamily="18" charset="0"/>
              </a:rPr>
              <a:t>، عوامل ابقا، عواملي هستند كه منجر به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نارضايتي كاركنان مي شود. در صورت مناسب بودن عوامل ابقا،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فرد در شغل خود باقي مي ماند و از ترك سازمان خود خودداري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مي كند.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نظريه هاي انگيزشي</a:t>
            </a:r>
            <a:br>
              <a:rPr lang="fa-IR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۵- نظريه انتظار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 پنج مفهوم اصلي وجود دارد: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  <a:hlinkClick r:id="" action="ppaction://hlinkshowjump?jump=nextslide"/>
              </a:rPr>
              <a:t>۱- نتايج شغلي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  <a:hlinkClick r:id="rId2" action="ppaction://hlinksldjump"/>
              </a:rPr>
              <a:t>۲- بردار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  <a:hlinkClick r:id="rId3" action="ppaction://hlinksldjump"/>
              </a:rPr>
              <a:t>۳- وسيله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  <a:hlinkClick r:id="rId4" action="ppaction://hlinksldjump"/>
              </a:rPr>
              <a:t>۴- انتظار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  <a:hlinkClick r:id="rId5" action="ppaction://hlinksldjump"/>
              </a:rPr>
              <a:t>۵- نيرو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4000">
                <a:cs typeface="Times New Roman" pitchFamily="18" charset="0"/>
              </a:rPr>
              <a:t>۱</a:t>
            </a:r>
            <a:r>
              <a:rPr lang="ar-SA" sz="3200" b="1">
                <a:cs typeface="Times New Roman" pitchFamily="18" charset="0"/>
              </a:rPr>
              <a:t>- نتايج شغلي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، منظور از </a:t>
            </a:r>
            <a:r>
              <a:rPr lang="fa-IR" b="1">
                <a:cs typeface="Times New Roman" pitchFamily="18" charset="0"/>
              </a:rPr>
              <a:t>نتايج شغلي</a:t>
            </a:r>
            <a:r>
              <a:rPr lang="fa-IR" sz="2800">
                <a:cs typeface="Times New Roman" pitchFamily="18" charset="0"/>
              </a:rPr>
              <a:t>، همه آن پاداشهايي است كه سازمان مي تواند براي كاركنان فراهم آورد.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rId2" action="ppaction://hlinksldjump"/>
              </a:rPr>
              <a:t>بردار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۲- بردار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، </a:t>
            </a:r>
            <a:r>
              <a:rPr lang="fa-IR" sz="2800" b="1">
                <a:cs typeface="Times New Roman" pitchFamily="18" charset="0"/>
              </a:rPr>
              <a:t>بردار</a:t>
            </a:r>
            <a:r>
              <a:rPr lang="fa-IR" sz="2800">
                <a:cs typeface="Times New Roman" pitchFamily="18" charset="0"/>
              </a:rPr>
              <a:t> به احساسات يا جهتگيري عاطفي فرد نسبت به نتيجه اي خاص، گفته مي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به عبارت ديگر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۲- بردار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، منظور از </a:t>
            </a:r>
            <a:r>
              <a:rPr lang="fa-IR" b="1">
                <a:cs typeface="Times New Roman" pitchFamily="18" charset="0"/>
              </a:rPr>
              <a:t>بردار</a:t>
            </a:r>
            <a:r>
              <a:rPr lang="fa-IR" sz="2800">
                <a:cs typeface="Times New Roman" pitchFamily="18" charset="0"/>
              </a:rPr>
              <a:t>، آرزوي فرد براي نتيجه اي خاص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rId2" action="ppaction://hlinksldjump"/>
              </a:rPr>
              <a:t>وسيله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۳- وسيله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، منظور از </a:t>
            </a:r>
            <a:r>
              <a:rPr lang="fa-IR" b="1">
                <a:cs typeface="Times New Roman" pitchFamily="18" charset="0"/>
              </a:rPr>
              <a:t>وسيله</a:t>
            </a:r>
            <a:r>
              <a:rPr lang="fa-IR" sz="2800">
                <a:cs typeface="Times New Roman" pitchFamily="18" charset="0"/>
              </a:rPr>
              <a:t>، ميزان يا درجه ادراك شده همبستگي بين عملكرد شغلي و نتايج حاصل از آن يا همراهي عملكرد با نتيجه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rId2" action="ppaction://hlinksldjump"/>
              </a:rPr>
              <a:t>انتظار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هدف اصلي روانشناس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733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هدف اصلي روانشناس كار، مطالعه و كاربرد آن دسته از اصول و يافته هاي علم روانشناسي است كه در رابطه بين انسان و كار او اثر مي گذارد.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قلمرو روانشناسي كار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۴- انتظار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نظريه انتظار</a:t>
            </a:r>
            <a:r>
              <a:rPr lang="fa-IR" sz="2800">
                <a:cs typeface="Times New Roman" pitchFamily="18" charset="0"/>
              </a:rPr>
              <a:t>، به همبستگي يا رابطه ادراك شده بين تلاش و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كوشش فرد و نتيجه حاصل از آن </a:t>
            </a:r>
            <a:r>
              <a:rPr lang="fa-IR" sz="2800" b="1">
                <a:cs typeface="Times New Roman" pitchFamily="18" charset="0"/>
              </a:rPr>
              <a:t>انتظار</a:t>
            </a:r>
            <a:r>
              <a:rPr lang="fa-IR" sz="2800">
                <a:cs typeface="Times New Roman" pitchFamily="18" charset="0"/>
              </a:rPr>
              <a:t> گفته مي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rId2" action="ppaction://hlinksldjump"/>
              </a:rPr>
              <a:t>جاذبه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نظريه انتظار</a:t>
            </a:r>
            <a:br>
              <a:rPr lang="fa-IR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۵- جاذبه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</a:t>
            </a:r>
            <a:r>
              <a:rPr lang="fa-IR" sz="2800" b="1">
                <a:cs typeface="Times New Roman" pitchFamily="18" charset="0"/>
              </a:rPr>
              <a:t> نظريه انتظار</a:t>
            </a:r>
            <a:r>
              <a:rPr lang="fa-IR" sz="2800">
                <a:cs typeface="Times New Roman" pitchFamily="18" charset="0"/>
              </a:rPr>
              <a:t>، </a:t>
            </a:r>
            <a:r>
              <a:rPr lang="fa-IR" b="1">
                <a:cs typeface="Times New Roman" pitchFamily="18" charset="0"/>
              </a:rPr>
              <a:t>نيرو</a:t>
            </a:r>
            <a:r>
              <a:rPr lang="fa-IR" sz="2800">
                <a:cs typeface="Times New Roman" pitchFamily="18" charset="0"/>
              </a:rPr>
              <a:t> يعني ميزان تلاش يا فشاري كه در درون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فرد وجود دارد و در صورت انگيخته شدن آزاد خواهد شد.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بنابراين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جاذبه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نظريه انتظار: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هرچه نيرو بيشتر باشد، انگيزش نيز زيادتر خواهد بود.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انگيزه پيشرفت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انگيزه پيشرفت</a:t>
            </a:r>
            <a:r>
              <a:rPr lang="fa-IR" sz="2800">
                <a:cs typeface="Times New Roman" pitchFamily="18" charset="0"/>
              </a:rPr>
              <a:t> نشان دهنده: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تمايل براي انجام كار،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سازمان دادن به محيط،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فائق آمدن بر موانع،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سبقت جستن از ديگران و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رقابت كردن از طريق صرف كوشش بسيار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عوامل برانگيزاننده رفتار در كاركنان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هدفهاي سازمان تعيين شوند و به آگاهي كاركنان برسد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با ارزشيابي مداوم رفتار، كاركنان را از ميزان وصول به هدف     آگاه كنيم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شركت دادن كاركنان در تصميم گيري ها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پاداش دادن به رفتارهاي مطلوب و پيشرونده كاركنان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	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دهم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جدول زماني كار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جدول زماني كار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جدول زماني كار كاركنان</a:t>
            </a:r>
            <a:r>
              <a:rPr lang="fa-IR" sz="2800">
                <a:cs typeface="Times New Roman" pitchFamily="18" charset="0"/>
              </a:rPr>
              <a:t> داراي اشكال مختلف است:</a:t>
            </a: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" action="ppaction://hlinkshowjump?jump=nextslide"/>
              </a:rPr>
              <a:t>برنامه جداول ساعات كار فشرده 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2" action="ppaction://hlinksldjump"/>
              </a:rPr>
              <a:t>برنامه جداول ساعات كار قابل انعطاف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3" action="ppaction://hlinksldjump"/>
              </a:rPr>
              <a:t>برنامه پرداخت در اوقات پركار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4" action="ppaction://hlinksldjump"/>
              </a:rPr>
              <a:t>برنامه تقسيم شغل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5" action="ppaction://hlinksldjump"/>
              </a:rPr>
              <a:t>برنامه كار در منزل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6" action="ppaction://hlinksldjump"/>
              </a:rPr>
              <a:t>برنامه كار نوبتي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 جداول كار فشرده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جداول كار فشرده</a:t>
            </a:r>
            <a:r>
              <a:rPr lang="fa-IR" sz="2800">
                <a:cs typeface="Times New Roman" pitchFamily="18" charset="0"/>
              </a:rPr>
              <a:t>، انجام كار در طول هفته به دو صورت زير پيشنهاد مي شود: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  ۱۰ ساعت كار در روز به مدت ۴ روز كار در هفته</a:t>
            </a:r>
          </a:p>
          <a:p>
            <a:pPr algn="r">
              <a:buFontTx/>
              <a:buNone/>
            </a:pP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  </a:t>
            </a:r>
            <a:r>
              <a:rPr lang="fa-IR" sz="2800" b="1">
                <a:cs typeface="Times New Roman" pitchFamily="18" charset="0"/>
              </a:rPr>
              <a:t>                           </a:t>
            </a:r>
            <a:r>
              <a:rPr lang="ar-SA" sz="2800" b="1">
                <a:cs typeface="Times New Roman" pitchFamily="18" charset="0"/>
              </a:rPr>
              <a:t> و يا   </a:t>
            </a:r>
          </a:p>
          <a:p>
            <a:pPr algn="r">
              <a:buFontTx/>
              <a:buNone/>
            </a:pP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   ۱۲ ساعت كار در روز به مدت ۳ روز كار در هفته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مزاياي جداول كار فشرده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روزهاي تعطيل كاركنان بيشتر است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كاركنان اوقات بيشتري را با خانواده خود هستند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فرصت پرداختن به كارهاي ديگر فراهم مي شود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وقت كمتري صرف رفت و آمد به محل كار مي شود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اصول ساعات كار قابل انعطاف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رعايت ۱۲ ساعت كار در شبانه روز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حضور در ساعاتي كه بيشترين مراجعه كننده وجود دارد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توجه به مقتضيات سازمان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قلمرو روانشناسي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قلمرو روانشناسي كار به دو زمينه مربوط مي شود: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كار و ارتباطي كه با رفتار آدمي دارد را مطالعه و بررسي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مي كند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 قوانين و يافته هاي روانشناسي را براي به حداقل رساندن مشكلات انسان در جريان كار، به كار مي بندد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ar-SA" sz="2800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>
                <a:cs typeface="Times New Roman" pitchFamily="18" charset="0"/>
                <a:hlinkClick r:id="" action="ppaction://hlinkshowjump?jump=nextslide"/>
              </a:rPr>
              <a:t>كوشش اصلي روانشناس كار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پرداخت در اوقات پركار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جدول زماني پرداخت در اوقات پركار</a:t>
            </a:r>
            <a:r>
              <a:rPr lang="fa-IR" sz="2800">
                <a:cs typeface="Times New Roman" pitchFamily="18" charset="0"/>
              </a:rPr>
              <a:t>، تعدادي از كاركنان در ساعات پركار به كار اشتغال مي ورزند و در ساعات ديگر بي- كار هستند.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روش تقسيم شغل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روش تقسيم شغل، دو نفر ساعات كار خود را با يكديگر تقسيم مي كنند. يعني دو نفر جمعاَ ساعات كار رسمي را پر مي كنند.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امتيازهاي كار در منزل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صرفه جويي در وقت به علت عدم ضرورت رفت و آمد به محل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</a:t>
            </a:r>
            <a:r>
              <a:rPr lang="ar-SA" sz="2800" b="1">
                <a:cs typeface="Times New Roman" pitchFamily="18" charset="0"/>
              </a:rPr>
              <a:t>كار  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صرفه جويي در هزينه ها  به علت انجام امور مربوط به        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</a:t>
            </a:r>
            <a:r>
              <a:rPr lang="ar-SA" sz="2800" b="1">
                <a:cs typeface="Times New Roman" pitchFamily="18" charset="0"/>
              </a:rPr>
              <a:t>خانواده و نگه داري از فرزندان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راحت بودن و غير رسمي بودن محيط خانه در مقايسه با محل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</a:t>
            </a:r>
            <a:r>
              <a:rPr lang="ar-SA" sz="2800" b="1">
                <a:cs typeface="Times New Roman" pitchFamily="18" charset="0"/>
              </a:rPr>
              <a:t> كار</a:t>
            </a:r>
            <a:r>
              <a:rPr lang="ar-SA" sz="2800">
                <a:cs typeface="Times New Roman" pitchFamily="18" charset="0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كار نوبتي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مهمترين ويژگي كار نوبتي، اختلال در سيكلهاي </a:t>
            </a:r>
            <a:r>
              <a:rPr lang="ar-SA" sz="2800">
                <a:cs typeface="Times New Roman" pitchFamily="18" charset="0"/>
              </a:rPr>
              <a:t>۲۴ ساعته كنشهاي</a:t>
            </a: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 فيزيولوژيك فرد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نقش ت</a:t>
            </a:r>
            <a:r>
              <a:rPr lang="fa-IR" sz="4000">
                <a:cs typeface="Times New Roman" pitchFamily="18" charset="0"/>
              </a:rPr>
              <a:t>فا</a:t>
            </a:r>
            <a:r>
              <a:rPr lang="fa-IR" sz="4000"/>
              <a:t>وتهاي فردي در جدول زماني كار</a:t>
            </a:r>
            <a:r>
              <a:rPr lang="fa-IR" sz="4000" b="1"/>
              <a:t/>
            </a:r>
            <a:br>
              <a:rPr lang="fa-IR" sz="4000" b="1"/>
            </a:br>
            <a:r>
              <a:rPr lang="fa-IR" sz="3200" b="1"/>
              <a:t>سنخ زماني</a:t>
            </a:r>
            <a:endParaRPr lang="fa-IR" sz="4000" b="1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/>
              <a:t>يكي از عوامل مهمي كه در فراواني گردش كار و اثرات آن دخالت دارد، تفاوتهاي فردي كاركنان است</a:t>
            </a:r>
            <a:r>
              <a:rPr lang="fa-IR" b="1"/>
              <a:t>.</a:t>
            </a:r>
          </a:p>
          <a:p>
            <a:pPr algn="ctr">
              <a:buFontTx/>
              <a:buNone/>
            </a:pPr>
            <a:r>
              <a:rPr lang="fa-IR" b="1"/>
              <a:t>برخي كار در شب، و برخي كار در روز را ترجيح مي دهند.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hlinkClick r:id="rId2" action="ppaction://hlinksldjump"/>
              </a:rPr>
              <a:t>سنخ زماني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سنخ زماني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به تفاوت هاي فردي كاركنان در ترجيح دادن زمان خواب يا بيداري، و يا ترجيح كار كردن در روز و يا شب، </a:t>
            </a:r>
            <a:r>
              <a:rPr lang="fa-IR" b="1"/>
              <a:t>سنخ زماني</a:t>
            </a:r>
            <a:r>
              <a:rPr lang="fa-IR" sz="2800"/>
              <a:t> گويند.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	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/>
              <a:t>فصل يازدهم</a:t>
            </a:r>
          </a:p>
          <a:p>
            <a:pPr algn="ctr">
              <a:buFontTx/>
              <a:buNone/>
            </a:pPr>
            <a:endParaRPr lang="fa-IR" sz="4800" b="1"/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طراحي محيط كار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تاثير سروصدا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سروصدا در محيط كار نه تنها بر وضعيت جسماني فرد تاثير</a:t>
            </a:r>
          </a:p>
          <a:p>
            <a:pPr algn="r">
              <a:buFontTx/>
              <a:buNone/>
            </a:pPr>
            <a:r>
              <a:rPr lang="fa-IR" sz="2800"/>
              <a:t>مي گذارد، بلكه روحيه و عملكرد شغلي كاركنان را تحت تاثير قرار مي دهد.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hlinkClick r:id="" action="ppaction://hlinkshowjump?jump=nextslide"/>
              </a:rPr>
              <a:t>تاثير موسيقي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تاثير موسيقي بر عملكرد كاركنان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/>
              <a:t>گرچه در مورد محرك يا اثربخش بودن موسيقي در عملكرد كاركنان ترديد وجود دارد، اما</a:t>
            </a:r>
          </a:p>
          <a:p>
            <a:pPr algn="ctr">
              <a:buFontTx/>
              <a:buNone/>
            </a:pPr>
            <a:r>
              <a:rPr lang="fa-IR" b="1"/>
              <a:t>پخش موسيقي در محيط كار باعث ايجاد شرايط كار مطبوعتر مي شود.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درجه حرارت موثر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/>
              <a:t>درجه حرارت موثر</a:t>
            </a:r>
            <a:r>
              <a:rPr lang="fa-IR" sz="2800"/>
              <a:t> به چگونگي احساس از گرما و سرماي محيط دارد و به عوامل زير وابسته است: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درجه حرارت هوا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رطوبت هوا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جريان هوا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درجه حرارت اشيا در محيط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cs typeface="Times New Roman" pitchFamily="18" charset="0"/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3600" b="1" u="sng" dirty="0">
                <a:cs typeface="Times New Roman" pitchFamily="18" charset="0"/>
              </a:rPr>
              <a:t>منبع:</a:t>
            </a:r>
          </a:p>
          <a:p>
            <a:pPr algn="r">
              <a:buFontTx/>
              <a:buNone/>
            </a:pPr>
            <a:endParaRPr lang="fa-IR" sz="3600" b="1" u="sng" dirty="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 dirty="0">
                <a:cs typeface="Times New Roman" pitchFamily="18" charset="0"/>
              </a:rPr>
              <a:t>عنوان: روانشناسي كار</a:t>
            </a:r>
          </a:p>
          <a:p>
            <a:pPr algn="r">
              <a:buFontTx/>
              <a:buNone/>
            </a:pPr>
            <a:r>
              <a:rPr lang="fa-IR" b="1" dirty="0">
                <a:cs typeface="Times New Roman" pitchFamily="18" charset="0"/>
              </a:rPr>
              <a:t>         </a:t>
            </a:r>
            <a:r>
              <a:rPr lang="fa-IR" sz="2400" b="1" dirty="0">
                <a:cs typeface="Times New Roman" pitchFamily="18" charset="0"/>
              </a:rPr>
              <a:t>(كاربرد روانشناسي در كار،سازمان و مديريت)</a:t>
            </a:r>
          </a:p>
          <a:p>
            <a:pPr algn="r">
              <a:buFontTx/>
              <a:buNone/>
            </a:pPr>
            <a:r>
              <a:rPr lang="fa-IR" b="1" dirty="0">
                <a:cs typeface="Times New Roman" pitchFamily="18" charset="0"/>
              </a:rPr>
              <a:t>تاليف: دكتر محمود </a:t>
            </a:r>
            <a:r>
              <a:rPr lang="fa-IR" b="1" dirty="0" smtClean="0">
                <a:cs typeface="Times New Roman" pitchFamily="18" charset="0"/>
              </a:rPr>
              <a:t>ساعتچی</a:t>
            </a:r>
            <a:endParaRPr lang="fa-IR" b="1" dirty="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 dirty="0">
                <a:cs typeface="Times New Roman" pitchFamily="18" charset="0"/>
              </a:rPr>
              <a:t>ناشر: موسسه نشر ويرايش</a:t>
            </a:r>
          </a:p>
          <a:p>
            <a:pPr algn="r">
              <a:buFontTx/>
              <a:buNone/>
            </a:pPr>
            <a:r>
              <a:rPr lang="fa-IR" b="1" dirty="0">
                <a:cs typeface="Times New Roman" pitchFamily="18" charset="0"/>
              </a:rPr>
              <a:t>نوبت چاپ: پنجم، پاييز </a:t>
            </a:r>
            <a:r>
              <a:rPr lang="ar-SA" b="1" dirty="0">
                <a:cs typeface="Times New Roman" pitchFamily="18" charset="0"/>
              </a:rPr>
              <a:t>۱۳۸۳</a:t>
            </a:r>
            <a:endParaRPr lang="en-US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كوشش اصلي روانشناس كار در شش بند خلاصه مي شود: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۱- هر سازماني توليدي  يا خدماتي به توليد آن دسته از كالاها و خدمات بپردازد كه اولاَ نيازهاي معقول آدمي را تامين كند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ثانياَ، رفاه جسمي و ارزشهاي شخصي و انساني مردم را مورد توجه قرار مي دهد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۲-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تاثير درجه حرارت بر كار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درجه حرارت موثر و زياد بر عملكرد شناختي، جسمي و ادراكي فرد اثر مي گذارد.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طراحي محل كار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روش فضاي باز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روش فضاي باز</a:t>
            </a:r>
            <a:r>
              <a:rPr lang="fa-IR" sz="2800">
                <a:cs typeface="Times New Roman" pitchFamily="18" charset="0"/>
              </a:rPr>
              <a:t>، ديوار اتاقها برداشته مي شود و كاركنان هر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واحد در يك فضاي وسيع قرار مي گيرند.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انواع شيوه ها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روش فضاي باز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انواع شيوه ها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در روش فضاي باز</a:t>
            </a:r>
            <a:r>
              <a:rPr lang="fa-IR" sz="2800">
                <a:cs typeface="Times New Roman" pitchFamily="18" charset="0"/>
              </a:rPr>
              <a:t>، فضاي كار را به سه شيوه مي توان طراحي كرد: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ساده يا بي آلايش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يكريخت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جايگاههاي كار با شكل اختياري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روش فضاي باز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روش باز باعث افزايش تماس و ارتباط افراد با يكديگر مي شود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روش باز نسبت به روشهاي سنتي هزينه كمتري مي برد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روش باز غالباَ باعث كاهش بهره وري و رضايت كاركنان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مي شود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شيوه هاي طراحي ميزكار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۱- ميزكار باز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۲- ميزكار بسته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2411413" y="765175"/>
            <a:ext cx="439261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>
                <a:solidFill>
                  <a:schemeClr val="tx2"/>
                </a:solidFill>
                <a:cs typeface="Times New Roman" pitchFamily="18" charset="0"/>
              </a:rPr>
              <a:t>شيوه هاي طراحي ميزكار</a:t>
            </a:r>
            <a:endParaRPr lang="en-US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	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دوازدهم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نقش زنان در كار </a:t>
            </a:r>
          </a:p>
          <a:p>
            <a:pPr algn="ctr">
              <a:buFontTx/>
              <a:buNone/>
            </a:pPr>
            <a:r>
              <a:rPr lang="fa-IR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آثار آن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جنسيت و مديريت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از تحقيقات مختلف در زمينه رابطه جنسيت و مديريت مي توان نتيجه گرفت كه</a:t>
            </a:r>
          </a:p>
          <a:p>
            <a:pPr algn="ctr">
              <a:buFontTx/>
              <a:buNone/>
            </a:pPr>
            <a:r>
              <a:rPr lang="fa-IR" sz="3600" b="1"/>
              <a:t>عملكرد مديريتي بسيار خوب، ضعيف و متوسط به طور يكسان در ميان زنان و مردان وجود دارد</a:t>
            </a:r>
            <a:r>
              <a:rPr lang="fa-IR" b="1"/>
              <a:t>.</a:t>
            </a:r>
            <a:r>
              <a:rPr lang="fa-IR" sz="2800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علل كم رنگ بودن نقش زنان ايران در</a:t>
            </a:r>
            <a:br>
              <a:rPr lang="fa-IR" sz="4000" b="1"/>
            </a:br>
            <a:r>
              <a:rPr lang="fa-IR" sz="4000" b="1"/>
              <a:t>بهره وري  ملي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/>
              <a:t>نقش زنان ايران در بهره وري ملي ضعيف است. علل اين وضعيت عبارت است از: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پايين بودن سطح كارايي و اثربخشي زنان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 عدم به كار گيري گسترده و صحيح استعدادها و توانم</a:t>
            </a:r>
            <a:r>
              <a:rPr lang="fa-IR" sz="2800" b="1">
                <a:cs typeface="Times New Roman" pitchFamily="18" charset="0"/>
              </a:rPr>
              <a:t>ن</a:t>
            </a:r>
            <a:r>
              <a:rPr lang="ar-SA" sz="2800" b="1">
                <a:cs typeface="Times New Roman" pitchFamily="18" charset="0"/>
              </a:rPr>
              <a:t>ديهاي زنان 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۳- عدم شناسايي علمي عوامل و موانع بهره</a:t>
            </a:r>
            <a:r>
              <a:rPr lang="fa-IR" sz="2800" b="1">
                <a:cs typeface="Times New Roman" pitchFamily="18" charset="0"/>
              </a:rPr>
              <a:t> </a:t>
            </a:r>
            <a:r>
              <a:rPr lang="ar-SA" sz="2800" b="1">
                <a:cs typeface="Times New Roman" pitchFamily="18" charset="0"/>
              </a:rPr>
              <a:t>وري زنان در خانواده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۴- دخالت دادن احساسات در رفع موانع بهره وري زنان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Times New Roman" pitchFamily="18" charset="0"/>
              </a:rPr>
              <a:t>علل عدم واگذاري پستهاي مديريت به زنان</a:t>
            </a:r>
            <a:endParaRPr lang="en-US">
              <a:cs typeface="Times New Roman" pitchFamily="18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- نگراني مقامات بالاتر نسبت به كار كردن با مديران زن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- عدم اطمينان مقامات بالاتر نسبت به موفق بودن زنان در كار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   رهبري و مديريت در سازمان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- نگراني مقامات بالاتر از شكل گيري و اشاعه شايعات در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   رابطه با كار كردن با زنان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- نگراني مقامات بالاتر نسبت به كشيده شدن مشكلات محيط</a:t>
            </a:r>
          </a:p>
          <a:p>
            <a:pPr lvl="1" algn="r">
              <a:buFontTx/>
              <a:buNone/>
            </a:pPr>
            <a:r>
              <a:rPr lang="fa-IR" sz="2400" b="1">
                <a:cs typeface="Times New Roman" pitchFamily="18" charset="0"/>
              </a:rPr>
              <a:t>   كار به محيط خانواده آنان (به دليل كار</a:t>
            </a:r>
            <a:r>
              <a:rPr lang="fa-IR" sz="2400">
                <a:cs typeface="Times New Roman" pitchFamily="18" charset="0"/>
              </a:rPr>
              <a:t> </a:t>
            </a:r>
            <a:r>
              <a:rPr lang="fa-IR" sz="2400" b="1">
                <a:cs typeface="Times New Roman" pitchFamily="18" charset="0"/>
              </a:rPr>
              <a:t>كردن با همكاران زن)</a:t>
            </a:r>
          </a:p>
          <a:p>
            <a:pPr lvl="1" algn="r">
              <a:buFontTx/>
              <a:buNone/>
            </a:pPr>
            <a:r>
              <a:rPr lang="fa-IR" sz="2400">
                <a:cs typeface="Times New Roman" pitchFamily="18" charset="0"/>
              </a:rPr>
              <a:t> 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  <p:bldP spid="290819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previousslide"/>
              </a:rPr>
              <a:t>۱-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۲- كارآيي و اثر بخشي فعاليت كاركنان سازمان ها در توليد و توزيع كالاها و خدمات، افزايش يابد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۳-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>
                <a:cs typeface="Times New Roman" pitchFamily="18" charset="0"/>
              </a:rPr>
              <a:t>علل كمبود</a:t>
            </a:r>
            <a:br>
              <a:rPr lang="fa-IR" sz="4000">
                <a:cs typeface="Times New Roman" pitchFamily="18" charset="0"/>
              </a:rPr>
            </a:br>
            <a:r>
              <a:rPr lang="fa-IR" sz="4000">
                <a:cs typeface="Times New Roman" pitchFamily="18" charset="0"/>
              </a:rPr>
              <a:t> نمونه هايي از مديران موفق زن در سازمانها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- نگرش منفي و انتظارات ويژه مرئوسان در رابطه با كار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كردن با سرپرستان زن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- تصورات قالبي مردان در رابطه با نقش زن در جامعه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- كم توجهي مديريت سازمانها نسبت به واگذاري مسئوليتها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به زنان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- كم بودن علاقه زنان نسبت به شركت در دوره هاي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آموزش مديريت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 autoUpdateAnimBg="0"/>
    </p:bld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	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فصل سيزدهم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a-IR" b="1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fa-IR" b="1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پويا شناسي گروه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a-IR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رهبري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گروه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گروه</a:t>
            </a:r>
            <a:r>
              <a:rPr lang="fa-IR" sz="2800">
                <a:cs typeface="Times New Roman" pitchFamily="18" charset="0"/>
              </a:rPr>
              <a:t>، مجموعه اي از موجودات زنده است كه با هم همكاري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كنند و به يكديگر يا به محركي مشترك پاسخ مي دهند.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</a:rPr>
              <a:t>ويژگيهاي گروه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گروه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گروه داراي چهار ويژگي است: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از بيش از يك نفر تشكيل مي شود و با يكديگر تعامل دارند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داراي هدف مشتركي هستند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ساخت نسبتاَ ثابتي دارند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اعضاي گروه، خود را به عنوان جمعي استوار و پايدار ادراك مي كنند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دلايل پيوستن به گروه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افراد به دلايل زير به گروه مي پيوندند: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امنيت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مزاياي متقابل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نياز به اجتماعي بودن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</a:t>
            </a:r>
            <a:r>
              <a:rPr lang="fa-IR" sz="2800" b="1">
                <a:cs typeface="Times New Roman" pitchFamily="18" charset="0"/>
              </a:rPr>
              <a:t> – عزت نفس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</p:bld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يك گروه طي پنح مرحله شكل مي گيرد و فرو مي پاشد: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مرحله شكل گيري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مرحله توفانزايي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مرحله هنجارسازي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مرحله عمل كردن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مرحله فروپاشي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/>
    </p:bld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  <a:br>
              <a:rPr lang="fa-IR" sz="4000" b="1">
                <a:cs typeface="Times New Roman" pitchFamily="18" charset="0"/>
              </a:rPr>
            </a:br>
            <a:r>
              <a:rPr lang="ar-SA" sz="3200" b="1">
                <a:cs typeface="Times New Roman" pitchFamily="18" charset="0"/>
              </a:rPr>
              <a:t>۱- مرحله شكل گيري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مرحله شكل گيري گروه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-۱ </a:t>
            </a:r>
            <a:r>
              <a:rPr lang="fa-IR" sz="2800">
                <a:cs typeface="Times New Roman" pitchFamily="18" charset="0"/>
              </a:rPr>
              <a:t>هدف يا هدفهاي گروه تعيين مي شود.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-۲ </a:t>
            </a:r>
            <a:r>
              <a:rPr lang="fa-IR" sz="2800">
                <a:cs typeface="Times New Roman" pitchFamily="18" charset="0"/>
              </a:rPr>
              <a:t>بعضي از مقررات، قواعد يا هنجارها نيز وضع مي شوند.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۲- مرحله توفانزايي</a:t>
            </a:r>
            <a:endParaRPr lang="fa-IR" sz="3200" b="1">
              <a:cs typeface="Times New Roman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مرحله توفانزايي</a:t>
            </a:r>
            <a:r>
              <a:rPr lang="fa-IR" sz="2800">
                <a:cs typeface="Times New Roman" pitchFamily="18" charset="0"/>
              </a:rPr>
              <a:t>، تعارضهايي بين افراد گروه پديد مي آيد. در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اين مرحله، رهبر تعيين مي شود.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۳- مرحله هنجارسازي</a:t>
            </a:r>
            <a:endParaRPr lang="fa-IR" sz="3200" b="1">
              <a:cs typeface="Times New Roman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مرحله هنجارسازي</a:t>
            </a:r>
            <a:r>
              <a:rPr lang="fa-IR" sz="2800">
                <a:cs typeface="Times New Roman" pitchFamily="18" charset="0"/>
              </a:rPr>
              <a:t>:</a:t>
            </a:r>
          </a:p>
          <a:p>
            <a:pPr algn="r">
              <a:buFontTx/>
              <a:buNone/>
            </a:pPr>
            <a:r>
              <a:rPr lang="ar-SA">
                <a:cs typeface="Times New Roman" pitchFamily="18" charset="0"/>
              </a:rPr>
              <a:t>۱- </a:t>
            </a:r>
            <a:r>
              <a:rPr lang="fa-IR">
                <a:cs typeface="Times New Roman" pitchFamily="18" charset="0"/>
              </a:rPr>
              <a:t>افراد گروه براي حل تعارضها تلاش مي كنند.</a:t>
            </a:r>
          </a:p>
          <a:p>
            <a:pPr algn="r">
              <a:buFontTx/>
              <a:buNone/>
            </a:pPr>
            <a:r>
              <a:rPr lang="ar-SA">
                <a:cs typeface="Times New Roman" pitchFamily="18" charset="0"/>
              </a:rPr>
              <a:t>۲-</a:t>
            </a:r>
            <a:r>
              <a:rPr lang="fa-IR">
                <a:cs typeface="Times New Roman" pitchFamily="18" charset="0"/>
              </a:rPr>
              <a:t>هويت گروه شكل مي گيرد. قوانين و قواعد رسمي و غير رسمي وضع مي شود.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۴- مرحله عمل كردن</a:t>
            </a:r>
            <a:endParaRPr lang="fa-IR" sz="3200" b="1">
              <a:cs typeface="Times New Roman" pitchFamily="18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جريان </a:t>
            </a:r>
            <a:r>
              <a:rPr lang="fa-IR" sz="2800" b="1">
                <a:cs typeface="Times New Roman" pitchFamily="18" charset="0"/>
              </a:rPr>
              <a:t>مرحله عمل كردن</a:t>
            </a:r>
            <a:r>
              <a:rPr lang="fa-IR" sz="2800">
                <a:cs typeface="Times New Roman" pitchFamily="18" charset="0"/>
              </a:rPr>
              <a:t>، گروه در مسير هدف يا هدفهاي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تعيين شده عمل مي كند. در اين مرحله، اعضاي گروه از هنجارها، مقررات و قواعد گروه پيروي مي كنند.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2" action="ppaction://hlinksldjump"/>
              </a:rPr>
              <a:t>۱-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previousslide"/>
              </a:rPr>
              <a:t>۲-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۳- شرايطي فراهم شود تا كاركنان سازمان ها با اعتقاد و علاقه به فعاليت بپردازند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۴-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شكل گيري و فروپاشي گروه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۵- مرحله فروپاشي</a:t>
            </a:r>
            <a:endParaRPr lang="fa-IR" sz="3200" b="1">
              <a:cs typeface="Times New Roman" pitchFamily="18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مرحله فروپاشي</a:t>
            </a:r>
            <a:r>
              <a:rPr lang="fa-IR" sz="2800">
                <a:cs typeface="Times New Roman" pitchFamily="18" charset="0"/>
              </a:rPr>
              <a:t>، در صورت وصول گروه به هدفهايش، كار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گروه به پايان مي رسد و اعضاي گروه از هم جدا مي شوند.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انديشه گروهي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انديشه يا فكر گروهي</a:t>
            </a:r>
            <a:r>
              <a:rPr lang="fa-IR" sz="2800">
                <a:cs typeface="Times New Roman" pitchFamily="18" charset="0"/>
              </a:rPr>
              <a:t> در مواردي رخ مي دهد كه اعضاي گروه تصميمي را اتخاذ كنند كه بعدها مشخص شود آن تصميم اشتباه بوده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شرايط وقوع انديشه گروهي</a:t>
            </a:r>
            <a:endParaRPr lang="en-US" sz="240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شرايط وقوع انديشه گروهي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پديده </a:t>
            </a:r>
            <a:r>
              <a:rPr lang="fa-IR" sz="2800" b="1"/>
              <a:t>انديشه گروهي</a:t>
            </a:r>
            <a:r>
              <a:rPr lang="fa-IR" sz="2800"/>
              <a:t> هنگامي رخ مي دهد كه خطري گروه ها را </a:t>
            </a: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/>
              <a:t>ت</a:t>
            </a:r>
            <a:r>
              <a:rPr lang="fa-IR" sz="2800">
                <a:cs typeface="Times New Roman" pitchFamily="18" charset="0"/>
              </a:rPr>
              <a:t>هد</a:t>
            </a:r>
            <a:r>
              <a:rPr lang="fa-IR" sz="2800"/>
              <a:t>يد كند و در عين حال، گروه نيز از عقايد و نظرات خارج از </a:t>
            </a: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/>
              <a:t>ديدگاه</a:t>
            </a:r>
            <a:r>
              <a:rPr lang="fa-IR" sz="2800">
                <a:cs typeface="Times New Roman" pitchFamily="18" charset="0"/>
              </a:rPr>
              <a:t>ه</a:t>
            </a:r>
            <a:r>
              <a:rPr lang="fa-IR" sz="2800"/>
              <a:t>اي مطرح در گروه، آگاهي نيابد.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sz="3200" b="1"/>
              <a:t>به هم پيوستگي گروهي</a:t>
            </a:r>
            <a:endParaRPr lang="fa-IR" sz="4000" b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/>
              <a:t>به هم پيوستگي گروهي</a:t>
            </a:r>
            <a:r>
              <a:rPr lang="fa-IR" sz="2800"/>
              <a:t> فرايندي است كه طي آن افراد گروه كاملا به يكديگر نزديك مي شوند.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</a:rPr>
              <a:t>شرايط تشكيل گروه به هم پيوسته</a:t>
            </a:r>
            <a:endParaRPr lang="en-US" sz="2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شرايط تشكيل گروه به هم پيوسته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به هم </a:t>
            </a:r>
            <a:r>
              <a:rPr lang="fa-IR" sz="2800" b="1"/>
              <a:t>پيوستگي گروه</a:t>
            </a:r>
            <a:r>
              <a:rPr lang="fa-IR" sz="2800"/>
              <a:t> در شرايطي اتفاق مي افتد كه اعضاي گروه وابستگي متقابل را بپذيرند و يكديگر را به عنوان منبع پاداش و وسيله اي براي دستيابي مشترك به هدفهاي دلخواه گروه بپذيرند.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sz="3200" b="1"/>
              <a:t>تعارض تنش</a:t>
            </a:r>
            <a:endParaRPr lang="fa-IR" sz="4000" b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/>
              <a:t>تعارض تنش</a:t>
            </a:r>
            <a:r>
              <a:rPr lang="fa-IR" sz="2800"/>
              <a:t> به حالت فردي گفته مي شود كه مجبور باشد در سازمان دو يا بيش از دو نقش متضاد را بازي كند.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مفاهيم</a:t>
            </a:r>
            <a:r>
              <a:rPr lang="fa-IR" sz="4000" b="1"/>
              <a:t/>
            </a:r>
            <a:br>
              <a:rPr lang="fa-IR" sz="4000" b="1"/>
            </a:br>
            <a:r>
              <a:rPr lang="fa-IR" sz="3200" b="1"/>
              <a:t>رهبري</a:t>
            </a:r>
            <a:endParaRPr lang="fa-IR" sz="4000" b="1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رهبري يعني فرايند اثر گذاشتن بر فعاليتهاي گروهي به منظور نيل به هدفهاي گروهي.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</a:rPr>
              <a:t>ويژگيهاي رهبري</a:t>
            </a:r>
            <a:endParaRPr lang="en-US" sz="2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ويژگيهاي رهبري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با توجه به مفهوم رهبري، دو ويژگي در رهبر وجود دارد: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نفوذ در افراد گروه و رابطه صميمي با آنان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تمايل و رضايت افراد گروه در تبعيت از رهبر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مفاهيم نفوذ رهبري در گروه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براي اينكه رهبر بتواند بر ديگران اثر بگذارد از طرق زير اقدام مي كند: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اختيارات قانوني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اختيار براي پاداش دادن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اختيار و قدرت براي مجبور ساختن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قدرت شخصيتي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قدرت تخصصي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autoUpdateAnimBg="0"/>
    </p:bld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مدلهاي رهبري در گروه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تعدادي از مدلهاي رهبري در گروه عبارتند از: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۱- مدل صفات شخصيتي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2" action="ppaction://hlinksldjump"/>
              </a:rPr>
              <a:t>۲- مدلهاي رفتاري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rId3" action="ppaction://hlinksldjump"/>
              </a:rPr>
              <a:t>۳- مدلهاي اقتضايي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                  </a:t>
            </a:r>
            <a:r>
              <a:rPr lang="ar-SA" sz="2800" b="1">
                <a:cs typeface="Times New Roman" pitchFamily="18" charset="0"/>
                <a:hlinkClick r:id="rId4" action="ppaction://hlinksldjump"/>
              </a:rPr>
              <a:t>۱-۳- مدل اقتضا</a:t>
            </a:r>
            <a:r>
              <a:rPr lang="fa-IR" sz="2800" b="1">
                <a:cs typeface="Times New Roman" pitchFamily="18" charset="0"/>
                <a:hlinkClick r:id="rId4" action="ppaction://hlinksldjump"/>
              </a:rPr>
              <a:t>ي</a:t>
            </a:r>
            <a:r>
              <a:rPr lang="ar-SA" sz="2800" b="1">
                <a:cs typeface="Times New Roman" pitchFamily="18" charset="0"/>
                <a:hlinkClick r:id="rId4" action="ppaction://hlinksldjump"/>
              </a:rPr>
              <a:t>ي فيدلر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                  </a:t>
            </a:r>
            <a:r>
              <a:rPr lang="ar-SA" sz="2800" b="1">
                <a:cs typeface="Times New Roman" pitchFamily="18" charset="0"/>
                <a:hlinkClick r:id="rId5" action="ppaction://hlinksldjump"/>
              </a:rPr>
              <a:t>۲-۳- مدل مسير- هدف هاوس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                  </a:t>
            </a:r>
            <a:r>
              <a:rPr lang="ar-SA" sz="2800" b="1">
                <a:cs typeface="Times New Roman" pitchFamily="18" charset="0"/>
                <a:hlinkClick r:id="rId6" action="ppaction://hlinksldjump"/>
              </a:rPr>
              <a:t>۳-۳- مدل هنجاري (وروم </a:t>
            </a:r>
            <a:r>
              <a:rPr lang="ar-SA" sz="2400">
                <a:cs typeface="Times New Roman" pitchFamily="18" charset="0"/>
                <a:hlinkClick r:id="rId6" action="ppaction://hlinksldjump"/>
              </a:rPr>
              <a:t>و</a:t>
            </a:r>
            <a:r>
              <a:rPr lang="ar-SA" sz="2800" b="1">
                <a:cs typeface="Times New Roman" pitchFamily="18" charset="0"/>
                <a:hlinkClick r:id="rId6" action="ppaction://hlinksldjump"/>
              </a:rPr>
              <a:t> يتون)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SA">
                <a:cs typeface="Times New Roman" pitchFamily="18" charset="0"/>
                <a:hlinkClick r:id="rId2" action="ppaction://hlinksldjump"/>
              </a:rPr>
              <a:t>۱- </a:t>
            </a:r>
            <a:endParaRPr lang="ar-SA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>
                <a:cs typeface="Times New Roman" pitchFamily="18" charset="0"/>
                <a:hlinkClick r:id="rId3" action="ppaction://hlinksldjump"/>
              </a:rPr>
              <a:t>۲- </a:t>
            </a:r>
            <a:endParaRPr lang="ar-SA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>
                <a:cs typeface="Times New Roman" pitchFamily="18" charset="0"/>
                <a:hlinkClick r:id="" action="ppaction://hlinkshowjump?jump=previousslide"/>
              </a:rPr>
              <a:t>۳- </a:t>
            </a:r>
            <a:endParaRPr lang="ar-SA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>
                <a:cs typeface="Times New Roman" pitchFamily="18" charset="0"/>
              </a:rPr>
              <a:t>۴- ارزشهاي شخصي و انساني كاركنان محفوظ بماند و ايمني كاركنان در زمينه سلامت جسمي و رواني تامين شود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>
                <a:cs typeface="Times New Roman" pitchFamily="18" charset="0"/>
                <a:hlinkClick r:id="" action="ppaction://hlinkshowjump?jump=nextslide"/>
              </a:rPr>
              <a:t>۵-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مدلهاي رهبري در گروه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مدل صفات شخصيتي رهبر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مدل صفات شخصيتي رهبر كوشش مي شود صفات شخصيتي رهبران مشخص گردد.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نتايج تحقيقات</a:t>
            </a:r>
            <a:endParaRPr lang="en-US" sz="240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شخصيتي رهبر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تحقيقات نشان مي دهند كه</a:t>
            </a:r>
          </a:p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رهبران موفق داراي الگوهاي علائق، توانايي ها و صفات شخصيتي ويژه اي هستند.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cs typeface="Times New Roman" pitchFamily="18" charset="0"/>
              </a:rPr>
              <a:t>صفات ويژه رهبر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ويژه رهبر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رهبران بسيار موفق در چهار ويژگي مشترك هستند: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هوش بالاتر از ميانگين هوش مرئوسان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</a:t>
            </a:r>
            <a:r>
              <a:rPr lang="fa-IR" sz="2800" b="1"/>
              <a:t>بلوغ</a:t>
            </a:r>
            <a:r>
              <a:rPr lang="ar-SA" sz="2800" b="1">
                <a:cs typeface="Times New Roman" pitchFamily="18" charset="0"/>
              </a:rPr>
              <a:t> اجتماعي و وسعت نظر و فكر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انگيزشهاي دروني و انگيزش پيشرفت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نگرش مناسب در زمينه روابط انساني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مدلهاي رهبري در گروه</a:t>
            </a:r>
            <a:br>
              <a:rPr lang="fa-IR" sz="4000" b="1"/>
            </a:br>
            <a:r>
              <a:rPr lang="fa-IR" sz="3200" b="1"/>
              <a:t>مدلهاي رفتاري</a:t>
            </a:r>
            <a:endParaRPr lang="fa-IR" sz="4000" b="1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در مدلهاي رفتاري رهبري تلاش مي شود تا </a:t>
            </a:r>
            <a:r>
              <a:rPr lang="fa-IR" sz="2800" b="1"/>
              <a:t>ساختار رفتارهاي رهبري</a:t>
            </a:r>
            <a:r>
              <a:rPr lang="fa-IR" sz="2800"/>
              <a:t> را مشخص ك</a:t>
            </a:r>
            <a:r>
              <a:rPr lang="fa-IR" sz="2800">
                <a:cs typeface="Times New Roman" pitchFamily="18" charset="0"/>
              </a:rPr>
              <a:t>ن</a:t>
            </a:r>
            <a:r>
              <a:rPr lang="fa-IR" sz="2800"/>
              <a:t>ند.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</a:rPr>
              <a:t>طبقه بندي رفتارهاي رهبري</a:t>
            </a:r>
            <a:endParaRPr lang="en-US" sz="2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طبقه بندي رفتارهاي رهبري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رفتار رهبري به دو دسته كلي طبقه بندي مي شود: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ملاحظه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آشنا كردن با ساختار شغل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رفتار رهبر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ملاحظه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488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</a:t>
            </a:r>
            <a:r>
              <a:rPr lang="fa-IR" sz="2800" b="1">
                <a:cs typeface="Times New Roman" pitchFamily="18" charset="0"/>
              </a:rPr>
              <a:t>ملاحظه </a:t>
            </a:r>
            <a:r>
              <a:rPr lang="fa-IR" sz="2800">
                <a:cs typeface="Times New Roman" pitchFamily="18" charset="0"/>
              </a:rPr>
              <a:t>آن دسته از رفتارهاي رهبر است كه مبتني بر اعتماد متقابل، ارتباط دو طرفه، احترام براي نظريات و عقايد مرئوسان و ملاحظه و رعايت احساسات آنان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رفتار رهبر</a:t>
            </a:r>
            <a:br>
              <a:rPr lang="fa-IR" sz="4000" b="1">
                <a:cs typeface="Times New Roman" pitchFamily="18" charset="0"/>
              </a:rPr>
            </a:br>
            <a:r>
              <a:rPr lang="fa-IR" sz="3200" b="1">
                <a:cs typeface="Times New Roman" pitchFamily="18" charset="0"/>
              </a:rPr>
              <a:t>آشنا كردن با ساختار وظيفه</a:t>
            </a:r>
            <a:endParaRPr lang="fa-IR" sz="4000" b="1">
              <a:cs typeface="Times New Roman" pitchFamily="18" charset="0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</a:t>
            </a:r>
            <a:r>
              <a:rPr lang="fa-IR" b="1">
                <a:cs typeface="Times New Roman" pitchFamily="18" charset="0"/>
              </a:rPr>
              <a:t>آشنا كردن با ساختار وظيفه</a:t>
            </a:r>
            <a:r>
              <a:rPr lang="fa-IR" sz="2800">
                <a:cs typeface="Times New Roman" pitchFamily="18" charset="0"/>
              </a:rPr>
              <a:t>، ميزان كوششي است كه رهبر گروه براي تعريف نقشهاي خود و نقشهاي گوناگوني كه بايد مرئوسان به عهده گيرند و نيز تعيين ساختار اين نقشها صرف مي كند.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رابطه </a:t>
            </a:r>
            <a:r>
              <a:rPr lang="fa-IR" sz="2400" b="1">
                <a:solidFill>
                  <a:srgbClr val="660066"/>
                </a:solidFill>
                <a:cs typeface="Times New Roman" pitchFamily="18" charset="0"/>
              </a:rPr>
              <a:t>ملاحظه</a:t>
            </a: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 و </a:t>
            </a:r>
            <a:r>
              <a:rPr lang="fa-IR" sz="2400" b="1">
                <a:solidFill>
                  <a:srgbClr val="660066"/>
                </a:solidFill>
                <a:cs typeface="Times New Roman" pitchFamily="18" charset="0"/>
              </a:rPr>
              <a:t>تعيين ساختار وظيفه</a:t>
            </a:r>
            <a:endParaRPr lang="en-US" sz="2400" b="1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رابطه ملاحظه و تعيين ساختار وظيفه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شكل كه بيانگر رابطه </a:t>
            </a:r>
            <a:r>
              <a:rPr lang="fa-IR" sz="2800" b="1">
                <a:cs typeface="Times New Roman" pitchFamily="18" charset="0"/>
              </a:rPr>
              <a:t>ملاحظه و تعيين ساختار وظيفه</a:t>
            </a:r>
            <a:r>
              <a:rPr lang="fa-IR" sz="2800">
                <a:cs typeface="Times New Roman" pitchFamily="18" charset="0"/>
              </a:rPr>
              <a:t> است،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ممكن است رهبر در بعد </a:t>
            </a:r>
            <a:r>
              <a:rPr lang="fa-IR" sz="2800" b="1">
                <a:cs typeface="Times New Roman" pitchFamily="18" charset="0"/>
              </a:rPr>
              <a:t>تعيين ساختار وظيفه</a:t>
            </a:r>
            <a:r>
              <a:rPr lang="fa-IR" sz="2800">
                <a:cs typeface="Times New Roman" pitchFamily="18" charset="0"/>
              </a:rPr>
              <a:t> و</a:t>
            </a:r>
            <a:r>
              <a:rPr lang="fa-IR" sz="2800" b="1">
                <a:cs typeface="Times New Roman" pitchFamily="18" charset="0"/>
              </a:rPr>
              <a:t> ملاحظه</a:t>
            </a:r>
            <a:r>
              <a:rPr lang="fa-IR" sz="2800">
                <a:cs typeface="Times New Roman" pitchFamily="18" charset="0"/>
              </a:rPr>
              <a:t> امتياز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زياد، متوسط يا كم بگيرد.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881063"/>
            <a:ext cx="5667375" cy="59769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2339975" y="1004888"/>
            <a:ext cx="50625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3200" b="1">
                <a:solidFill>
                  <a:schemeClr val="tx2"/>
                </a:solidFill>
                <a:cs typeface="Times New Roman" pitchFamily="18" charset="0"/>
              </a:rPr>
              <a:t>رابطه ملاحظه و تعيين ساختار وظيفه</a:t>
            </a:r>
            <a:endParaRPr lang="en-US" sz="3200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مدلهاي اقتضايي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مدلهاي اقتضايي</a:t>
            </a:r>
            <a:r>
              <a:rPr lang="fa-IR" sz="2800">
                <a:cs typeface="Times New Roman" pitchFamily="18" charset="0"/>
              </a:rPr>
              <a:t>، چهار عامل مورد مطالعه قرار مي گيرند: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خصوصيات شخصيتي رهبر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خصوصيات شخصيتي مرئوسان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خصوصيات افراد گروه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ساختار سازماني</a:t>
            </a:r>
          </a:p>
          <a:p>
            <a:pPr algn="r">
              <a:buFontTx/>
              <a:buNone/>
            </a:pP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400">
                <a:solidFill>
                  <a:srgbClr val="660066"/>
                </a:solidFill>
                <a:cs typeface="Times New Roman" pitchFamily="18" charset="0"/>
              </a:rPr>
              <a:t>نمودار روابط متقابل چهارعامل</a:t>
            </a:r>
            <a:endParaRPr lang="en-US" sz="240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2" action="ppaction://hlinksldjump"/>
              </a:rPr>
              <a:t>۱-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3" action="ppaction://hlinksldjump"/>
              </a:rPr>
              <a:t>۲-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4" action="ppaction://hlinksldjump"/>
              </a:rPr>
              <a:t>۳-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previousslide"/>
              </a:rPr>
              <a:t>۴-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۵- بهداشت رواني كاركنان سازمانها تامين شود و رشد و بالندگي شخصيت آنان همراه با افزايش كارآيي و اثر بخشي فعاليتشان، مورد نظر قرار گيرد 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۶-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0"/>
            <a:ext cx="5667375" cy="6858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5795963" y="333375"/>
            <a:ext cx="3087687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tx2"/>
                </a:solidFill>
                <a:cs typeface="Times New Roman" pitchFamily="18" charset="0"/>
              </a:rPr>
              <a:t>نمودار چهارعامل اساسي</a:t>
            </a:r>
            <a:br>
              <a:rPr lang="fa-IR" b="1">
                <a:solidFill>
                  <a:schemeClr val="tx2"/>
                </a:solidFill>
                <a:cs typeface="Times New Roman" pitchFamily="18" charset="0"/>
              </a:rPr>
            </a:br>
            <a:r>
              <a:rPr lang="fa-IR" b="1">
                <a:solidFill>
                  <a:schemeClr val="tx2"/>
                </a:solidFill>
                <a:cs typeface="Times New Roman" pitchFamily="18" charset="0"/>
              </a:rPr>
              <a:t> در مدلهاي اقتضايي</a:t>
            </a:r>
            <a:endParaRPr lang="en-US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مدلهاي اقتضايي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مدل اقتضايي فيدلر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</a:t>
            </a:r>
            <a:r>
              <a:rPr lang="fa-IR" sz="2800" b="1">
                <a:cs typeface="Times New Roman" pitchFamily="18" charset="0"/>
              </a:rPr>
              <a:t>مدل اقتضايي فيدلر</a:t>
            </a:r>
            <a:r>
              <a:rPr lang="fa-IR" sz="2800">
                <a:cs typeface="Times New Roman" pitchFamily="18" charset="0"/>
              </a:rPr>
              <a:t> تلاش مي شود </a:t>
            </a:r>
            <a:r>
              <a:rPr lang="fa-IR" sz="2800" b="1">
                <a:cs typeface="Times New Roman" pitchFamily="18" charset="0"/>
              </a:rPr>
              <a:t>اثر بخشي شيوههاي مختلف رهبري</a:t>
            </a:r>
            <a:r>
              <a:rPr lang="fa-IR" sz="2800">
                <a:cs typeface="Times New Roman" pitchFamily="18" charset="0"/>
              </a:rPr>
              <a:t> (عدم مداخله، مردمي و آمرانه) مطالعه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به عبارت ديگر</a:t>
            </a:r>
            <a:endParaRPr lang="en-US" sz="240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/>
              <a:t>مدلهاي اقتضايي</a:t>
            </a:r>
            <a:r>
              <a:rPr lang="fa-IR" sz="4000" b="1"/>
              <a:t/>
            </a:r>
            <a:br>
              <a:rPr lang="fa-IR" sz="4000" b="1"/>
            </a:br>
            <a:r>
              <a:rPr lang="fa-IR" b="1"/>
              <a:t>مدل اقتضايي فيدلر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در </a:t>
            </a:r>
            <a:r>
              <a:rPr lang="fa-IR" sz="2800" b="1"/>
              <a:t>مدل اقتضايي فيدلر</a:t>
            </a:r>
            <a:r>
              <a:rPr lang="fa-IR" sz="2800"/>
              <a:t> تلاش مي شود نشان دهند كه </a:t>
            </a:r>
            <a:r>
              <a:rPr lang="fa-IR" sz="2800" b="1"/>
              <a:t>كدام شيوه رهبري براي كدام موقعيت مناسب است.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</a:rPr>
              <a:t>نتيجه؟</a:t>
            </a:r>
            <a:endParaRPr lang="en-US" sz="2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مدل اقتضايي فيدلر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نتيجه تحقيقات طرفداران </a:t>
            </a:r>
            <a:r>
              <a:rPr lang="fa-IR" sz="2800" b="1"/>
              <a:t>نظريه اقتضايي فيدلر</a:t>
            </a:r>
            <a:r>
              <a:rPr lang="fa-IR" sz="2800"/>
              <a:t> نشان داد كه سه بعد يا جنبه، تعيين كننده ماهيت شيوه رهبري است:</a:t>
            </a:r>
          </a:p>
          <a:p>
            <a:pPr algn="r">
              <a:buFontTx/>
              <a:buNone/>
            </a:pPr>
            <a:r>
              <a:rPr lang="ar-SA" sz="2800" b="1"/>
              <a:t>۱- رابطه بين رهبر و اعضاي گروه</a:t>
            </a:r>
          </a:p>
          <a:p>
            <a:pPr algn="r">
              <a:buFontTx/>
              <a:buNone/>
            </a:pPr>
            <a:r>
              <a:rPr lang="ar-SA" sz="2800" b="1"/>
              <a:t>۲- ساختار وظيفه</a:t>
            </a:r>
          </a:p>
          <a:p>
            <a:pPr algn="r">
              <a:buFontTx/>
              <a:buNone/>
            </a:pPr>
            <a:r>
              <a:rPr lang="ar-SA" sz="2800" b="1"/>
              <a:t>۳- قدرت موقعيتي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utoUpdateAnimBg="0"/>
    </p:bld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مدلهاي اقتضايي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مدل مسير- هدف (هاوس)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مدل مسير- هدف</a:t>
            </a:r>
            <a:r>
              <a:rPr lang="fa-IR" sz="2800">
                <a:cs typeface="Times New Roman" pitchFamily="18" charset="0"/>
              </a:rPr>
              <a:t>، انگيزش٬ حاصل دو عامل است: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ميزان كوشش و تلاش و سطح عملكرد فرد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انتظار دريافت پاداش مناسب با عملكرد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انواع رهبري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مدل مسير- هدف</a:t>
            </a:r>
            <a:r>
              <a:rPr lang="fa-IR" sz="2800">
                <a:cs typeface="Times New Roman" pitchFamily="18" charset="0"/>
              </a:rPr>
              <a:t>، چهار نوع رفتار رهبري را مي توان مشخص كرد: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رهبري حمايتي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رهبري هدايتي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رهبري مبتني بر همكاري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رهبري متوجه پيشرفت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350"/>
            <a:ext cx="5667375" cy="7561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5940425" y="404813"/>
            <a:ext cx="320357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3600" b="1">
                <a:solidFill>
                  <a:schemeClr val="tx2"/>
                </a:solidFill>
                <a:cs typeface="Times New Roman" pitchFamily="18" charset="0"/>
              </a:rPr>
              <a:t>مدل مسير- هدف</a:t>
            </a:r>
            <a:endParaRPr lang="en-US" sz="3600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مدل اقتضايي رهبري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مدل هنجاري وروم- يتون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فرض اصلي مدل هنجاري:</a:t>
            </a:r>
          </a:p>
          <a:p>
            <a:pPr algn="ctr">
              <a:buFontTx/>
              <a:buNone/>
            </a:pPr>
            <a:r>
              <a:rPr lang="fa-IR" sz="3600" b="1">
                <a:cs typeface="Times New Roman" pitchFamily="18" charset="0"/>
              </a:rPr>
              <a:t>هيچ شيوه رهبري براي همه موقعيتها مناسب نيست</a:t>
            </a:r>
            <a:endParaRPr lang="en-US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مدل اقتضايي رهبري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b="1">
                <a:cs typeface="Times New Roman" pitchFamily="18" charset="0"/>
              </a:rPr>
              <a:t>مدل هنجاري وروم- يتون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مدل هنجاري</a:t>
            </a:r>
            <a:r>
              <a:rPr lang="fa-IR" sz="2800">
                <a:cs typeface="Times New Roman" pitchFamily="18" charset="0"/>
              </a:rPr>
              <a:t>، با تغيير درجه يا ميزان مشاركت مرئوسان در 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فرآيند تصميمگيري، شيوه رفتار رهبري تغيير مي كند.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cs typeface="Times New Roman" pitchFamily="18" charset="0"/>
              </a:rPr>
              <a:t>	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چهاردهم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آسيب شناسي فعاليتهاي گروهي در كار</a:t>
            </a:r>
          </a:p>
          <a:p>
            <a:pPr algn="ctr">
              <a:buFontTx/>
              <a:buNone/>
            </a:pPr>
            <a:endParaRPr lang="en-US" sz="72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كوشش اصلي روانشناس كار</a:t>
            </a:r>
            <a:endParaRPr lang="en-US" sz="4000" b="1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2" action="ppaction://hlinksldjump"/>
              </a:rPr>
              <a:t>۱-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3" action="ppaction://hlinksldjump"/>
              </a:rPr>
              <a:t>۲-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4" action="ppaction://hlinksldjump"/>
              </a:rPr>
              <a:t>۳-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rId5" action="ppaction://hlinksldjump"/>
              </a:rPr>
              <a:t>۴-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previousslide"/>
              </a:rPr>
              <a:t>۵- </a:t>
            </a:r>
            <a:endParaRPr lang="ar-SA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۶- مسائل انساني در محيط كار حل شود و يا به حداقل برسد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موانع فعاليتهاي گروهي در ايران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ناآشنايي مديران با مزاياي فعاليت هاي جمعي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تبليغ تلاش فردي و نفي مشاركت گرايي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آموزش فعاليت به صورت فردي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rgbClr val="660066"/>
                </a:solidFill>
                <a:cs typeface="Times New Roman" pitchFamily="18" charset="0"/>
              </a:rPr>
              <a:t>۴-</a:t>
            </a:r>
            <a:r>
              <a:rPr lang="ar-SA" sz="2800">
                <a:cs typeface="Times New Roman" pitchFamily="18" charset="0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موانع فعاليتهاي گروهي در ايران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عدم آموزش و تشويق فعاليتهاي گروهي در جامعه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تاكيد فرهنگ و نظام آموزشي بر رقابت فردي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۶- حاكميت ديدگاه </a:t>
            </a:r>
            <a:r>
              <a:rPr lang="ar-SA" b="1">
                <a:cs typeface="Times New Roman" pitchFamily="18" charset="0"/>
              </a:rPr>
              <a:t>خردسال آموزي</a:t>
            </a:r>
            <a:r>
              <a:rPr lang="ar-SA" sz="2800" b="1">
                <a:cs typeface="Times New Roman" pitchFamily="18" charset="0"/>
              </a:rPr>
              <a:t> در نظام و مراكز آموزشي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</a:t>
            </a:r>
            <a:r>
              <a:rPr lang="ar-SA" sz="2800" b="1">
                <a:cs typeface="Times New Roman" pitchFamily="18" charset="0"/>
              </a:rPr>
              <a:t>كشور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autoUpdateAnimBg="0"/>
    </p:bld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 مراكز آموزشي معتقد به كار گروهي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آشنا بودن مديرن با اهميت و ارزش كار گروهي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آشنا بودن مربيان با مهارتهاي آموزش كار گروهي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ترغيب دانش آموزان به كار گروهي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تشويق رفتارهاي مبتني بر فعاليت گروهي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 autoUpdateAnimBg="0"/>
    </p:bld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 سازمان كار معتقد به كار گروهي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مشخص بودن هدفها براي كاركنان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احساس تعلق كاركنان به محيط كار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حل واقع بينانه مسائل</a:t>
            </a:r>
          </a:p>
          <a:p>
            <a:pPr algn="r">
              <a:buFontTx/>
              <a:buNone/>
            </a:pPr>
            <a:r>
              <a:rPr lang="ar-SA" sz="2800" b="1">
                <a:solidFill>
                  <a:srgbClr val="660066"/>
                </a:solidFill>
                <a:cs typeface="Times New Roman" pitchFamily="18" charset="0"/>
              </a:rPr>
              <a:t>۴-</a:t>
            </a:r>
            <a:r>
              <a:rPr lang="ar-SA" sz="2800">
                <a:cs typeface="Times New Roman" pitchFamily="18" charset="0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 autoUpdateAnimBg="0"/>
    </p:bld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 سازمان كار معتقد به كار گروهي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توجه مديران به ديدگاهها و خواستهاي كاركنان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ايجاد آمادگي در كاركنان براي اتحاد آنان در شرايط بحران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۶- اساس فعاليت، كار گروهي است</a:t>
            </a:r>
          </a:p>
          <a:p>
            <a:pPr algn="r"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</p:bld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روشهاي آموزش مشاركت گروهي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فنون بحث و گفتگو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نقش گزاري و سرمشق گيري رفتاري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آموزش كنفرانس ويديويي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autoUpdateAnimBg="0"/>
    </p:bld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cs typeface="Times New Roman" pitchFamily="18" charset="0"/>
              </a:rPr>
              <a:t>	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پانزدهم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رفتار مصرف كننده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a-IR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تبليغات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مفهوم رفتار مصرف كننده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مطالعه فرآيندهايي كه در هنگام انتخاب، خريد، استفاده يا دور-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ريختن و همچنين فروش محصولات، خدمات، افكار و تجربيات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جهت ارضاي نيازها يا آرزوهاي افراد يا گروهها، طي مي شود.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مفهوم ترغيب زير آستانه اي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منظور از </a:t>
            </a:r>
            <a:r>
              <a:rPr lang="fa-IR" b="1">
                <a:cs typeface="Times New Roman" pitchFamily="18" charset="0"/>
              </a:rPr>
              <a:t>ترغيب زير آستانه اي</a:t>
            </a:r>
            <a:r>
              <a:rPr lang="fa-IR" sz="2800">
                <a:cs typeface="Times New Roman" pitchFamily="18" charset="0"/>
              </a:rPr>
              <a:t> عبارتست از تحريك ادراك فرد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به گونه ناآگانه.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عوامل تعيين كننده دريافت محركها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شدت محرك و ميزان تكرار آن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توجه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چگونگي تعبير و </a:t>
            </a:r>
            <a:r>
              <a:rPr lang="fa-IR" sz="2800" b="1"/>
              <a:t>تفسير</a:t>
            </a:r>
            <a:r>
              <a:rPr lang="ar-SA" sz="2800" b="1">
                <a:cs typeface="Times New Roman" pitchFamily="18" charset="0"/>
              </a:rPr>
              <a:t> محرك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رابطه روانشناسي كار و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روانشناسي صنعتي- سازماني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روانشناسي كار و روانشناسي صنعتي- سازماني</a:t>
            </a:r>
            <a:r>
              <a:rPr lang="fa-IR" sz="2800">
                <a:cs typeface="Times New Roman" pitchFamily="18" charset="0"/>
              </a:rPr>
              <a:t> از لحاظ موضوع و تعريف شبيه هم هستند، اما روانشناسان اروپايي،عنوان روانشناسي كار را ترجيح مي دهند.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نظريه گشتالت و تبليغات</a:t>
            </a:r>
            <a:endParaRPr lang="en-US" sz="4000" b="1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/>
              <a:t>تبليغات بر اساس اصول سازماندهي ادراك در نظريه گشتالت، صورت مي گيرد.</a:t>
            </a:r>
          </a:p>
          <a:p>
            <a:pPr algn="r">
              <a:buFontTx/>
              <a:buNone/>
            </a:pPr>
            <a:endParaRPr lang="fa-IR" sz="2800"/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</a:rPr>
              <a:t>اصول سازماندهي ادراك</a:t>
            </a:r>
            <a:endParaRPr lang="en-US" sz="2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اصول سازماندهي ادراك</a:t>
            </a:r>
            <a:endParaRPr lang="en-US" sz="4000" b="1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اصل مشابهت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اصل بندش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همبستگي شكل و زمينه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اصل مشابهت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اصل مشابهت</a:t>
            </a:r>
            <a:r>
              <a:rPr lang="fa-IR" sz="2800">
                <a:cs typeface="Times New Roman" pitchFamily="18" charset="0"/>
              </a:rPr>
              <a:t>، مصرف كنندگان تمايل دارند اشيايي را كه داراي مشخصه هاي مشابهي هستند، گروهبندي كنند.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اصل بندش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</a:t>
            </a:r>
            <a:r>
              <a:rPr lang="fa-IR" sz="2800" b="1">
                <a:cs typeface="Times New Roman" pitchFamily="18" charset="0"/>
              </a:rPr>
              <a:t>اصل بندش</a:t>
            </a:r>
            <a:r>
              <a:rPr lang="fa-IR" sz="2800">
                <a:cs typeface="Times New Roman" pitchFamily="18" charset="0"/>
              </a:rPr>
              <a:t>، مصرف كننده بر اساس تجربيات قبلي خود، تصوير موقعيت فعلي را كامل مي كند و به آن معني مي دهد.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اصل همبستگي شكل و زمينه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طبق اصل </a:t>
            </a:r>
            <a:r>
              <a:rPr lang="fa-IR">
                <a:cs typeface="Times New Roman" pitchFamily="18" charset="0"/>
              </a:rPr>
              <a:t>همبستگي شكل و زمينه</a:t>
            </a:r>
            <a:r>
              <a:rPr lang="fa-IR" sz="2800">
                <a:cs typeface="Times New Roman" pitchFamily="18" charset="0"/>
              </a:rPr>
              <a:t>، مصرف كننده بخشي از ادراك خود را برجسته مي كند </a:t>
            </a:r>
            <a:r>
              <a:rPr lang="fa-IR" sz="2800" b="1">
                <a:cs typeface="Times New Roman" pitchFamily="18" charset="0"/>
              </a:rPr>
              <a:t>(شكل)</a:t>
            </a:r>
            <a:r>
              <a:rPr lang="fa-IR" sz="2800">
                <a:cs typeface="Times New Roman" pitchFamily="18" charset="0"/>
              </a:rPr>
              <a:t> و بر سايز اجزاي ادراك مسلط مي كند </a:t>
            </a:r>
            <a:r>
              <a:rPr lang="fa-IR" sz="2800" b="1">
                <a:cs typeface="Times New Roman" pitchFamily="18" charset="0"/>
              </a:rPr>
              <a:t>(زمينه)</a:t>
            </a:r>
            <a:r>
              <a:rPr lang="fa-IR" sz="2800">
                <a:cs typeface="Times New Roman" pitchFamily="18" charset="0"/>
              </a:rPr>
              <a:t>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تبليغات و روانكاوي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 اساس نظريه روانكاوي،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بخشي از رفتار مصرف كننده تابع ضمير ناخودآگاه اوست.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عوامل مورد توجه در تبليغات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تبليغات لازم است ويژگيهاي مصرف كنندگان مورد توجه قرار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گيرد. </a:t>
            </a:r>
            <a:r>
              <a:rPr lang="fa-IR" sz="2800">
                <a:solidFill>
                  <a:srgbClr val="660066"/>
                </a:solidFill>
                <a:cs typeface="Times New Roman" pitchFamily="18" charset="0"/>
              </a:rPr>
              <a:t>برخي ويژگيهاي مهم مصرف كنندگان عبارتند از</a:t>
            </a:r>
            <a:r>
              <a:rPr lang="fa-IR" sz="2800">
                <a:cs typeface="Times New Roman" pitchFamily="18" charset="0"/>
              </a:rPr>
              <a:t>: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مصرف كنندگان و تبليغات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خود پنداره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نقشهاي ويژه جنسيت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سن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400">
                <a:solidFill>
                  <a:srgbClr val="660066"/>
                </a:solidFill>
                <a:cs typeface="Times New Roman" pitchFamily="18" charset="0"/>
              </a:rPr>
              <a:t>ساير عوامل موثر</a:t>
            </a:r>
            <a:endParaRPr lang="en-US" sz="240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ساير عوامل موثر در تبليغات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خلق مشتريان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زمان ارائه كالا يا خدمات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محيط فروش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نحوه نمايش كالا و خدمات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گروه هاي مرجع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سبكهاي زندگي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cs typeface="Times New Roman" pitchFamily="18" charset="0"/>
              </a:rPr>
              <a:t>	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r"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2362200" y="1219200"/>
            <a:ext cx="3886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ويژگي شخصيتي مصرف كننده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25146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ويژگيهاي فرهنگي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219200" y="3352800"/>
            <a:ext cx="2057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بوم شناسي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914400" y="3810000"/>
            <a:ext cx="2438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مصرف كننده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6553200" y="2895600"/>
            <a:ext cx="2590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شرايط و موقعيت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7162800" y="3352800"/>
            <a:ext cx="1676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و شيوه ارائه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7010400" y="3810000"/>
            <a:ext cx="17526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كالا يا خدمات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3124200" y="5334000"/>
            <a:ext cx="32766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ويژگيهاي كالا يا خدمات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3962400" y="3276600"/>
            <a:ext cx="1295400" cy="579438"/>
          </a:xfrm>
          <a:prstGeom prst="rect">
            <a:avLst/>
          </a:prstGeom>
          <a:solidFill>
            <a:schemeClr val="hlink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3200" b="1">
                <a:cs typeface="Times New Roman" pitchFamily="18" charset="0"/>
              </a:rPr>
              <a:t>تبليغات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282637" name="Rectangle 13"/>
          <p:cNvSpPr>
            <a:spLocks noChangeArrowheads="1"/>
          </p:cNvSpPr>
          <p:nvPr/>
        </p:nvSpPr>
        <p:spPr bwMode="auto">
          <a:xfrm>
            <a:off x="3962400" y="3276600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2638" name="Line 14"/>
          <p:cNvSpPr>
            <a:spLocks noChangeShapeType="1"/>
          </p:cNvSpPr>
          <p:nvPr/>
        </p:nvSpPr>
        <p:spPr bwMode="auto">
          <a:xfrm>
            <a:off x="4572000" y="19812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 flipH="1">
            <a:off x="5181600" y="3581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282640" name="Line 16"/>
          <p:cNvSpPr>
            <a:spLocks noChangeShapeType="1"/>
          </p:cNvSpPr>
          <p:nvPr/>
        </p:nvSpPr>
        <p:spPr bwMode="auto">
          <a:xfrm>
            <a:off x="2971800" y="3581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282641" name="Line 17"/>
          <p:cNvSpPr>
            <a:spLocks noChangeShapeType="1"/>
          </p:cNvSpPr>
          <p:nvPr/>
        </p:nvSpPr>
        <p:spPr bwMode="auto">
          <a:xfrm flipV="1">
            <a:off x="4572000" y="3886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زمينه كاربرد روانشناسي در محيط كار 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يافته هاي روانشناسي در زمينه هاي زير در محيط كار به كار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روند: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تجزيه و تحليل شغل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تهيه و ميزان كردن آزمونهاي استخدامي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اجراي آزمونها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اجراي جلسات مصاحبه استخدامي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طراحي برنامه هاي آموزش قبل و ضمن خدمت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۶-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زمينه كاربرد روانشناسي در محيط كار</a:t>
            </a:r>
            <a:endParaRPr lang="en-US" sz="4000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۶- ارزشيابي رفتار شغلي كاركنان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۷- تعيين الگوهاي انگيزشي و برانگيختن كاركنان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۸- بررسي اثر عوامل مختلف سازماني بر رفتار كاركنان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۹- طراحي ما</a:t>
            </a:r>
            <a:r>
              <a:rPr lang="fa-IR" sz="2800" b="1">
                <a:cs typeface="Times New Roman" pitchFamily="18" charset="0"/>
              </a:rPr>
              <a:t>ش</a:t>
            </a:r>
            <a:r>
              <a:rPr lang="ar-SA" sz="2800" b="1">
                <a:cs typeface="Times New Roman" pitchFamily="18" charset="0"/>
              </a:rPr>
              <a:t>ين آلات و ابزار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۱۰- شناسايي عوامل موثر در حوادث سازماني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۱۱-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زمينه كاربرد روانشناسي در محيط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۱۱- طراحي برنامه هاي آموزش مديران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۱۲- انجام پروژه هاي تحقيقاتي سازماني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۱۳- تامين بهداشت رواني محيط كار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۱۴- ارائه خدمات مشاوره رواندرماني به كاركنان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اول</a:t>
            </a:r>
          </a:p>
          <a:p>
            <a:pPr algn="ctr">
              <a:buFontTx/>
              <a:buNone/>
            </a:pPr>
            <a:endParaRPr lang="fa-IR" sz="44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مطالعه علمي رفتار</a:t>
            </a:r>
            <a:endParaRPr lang="en-US" sz="48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و</a:t>
            </a:r>
            <a:endParaRPr lang="en-US" sz="48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فرايند هاي ذهني موجود زنده</a:t>
            </a:r>
            <a:endParaRPr lang="en-US" sz="48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سوم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تفاوتهاي فردي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و 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شخصيت در كار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تفاوت هاي فردي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انسانها از جنبه هاي مختلف جسماني، رواني و مهارت ها تفاوت دارند.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وظيفه روانشناس كار در ارتباط با تفاوتهاي فردي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يكي از وظايف روانشناس كار آن است كه مشخص كند هر يك از داوطلبان ورود به سازمان تا چه اندازه خصوصيات مورد نظر را دارا هستند.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منشا تفاوت هاي فردي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505200" y="2514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تفاوت هاي فردي</a:t>
            </a:r>
            <a:endParaRPr lang="en-US">
              <a:cs typeface="Times New Roman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429000" y="2514600"/>
            <a:ext cx="22860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905000" y="3733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محيط</a:t>
            </a:r>
            <a:endParaRPr lang="en-US">
              <a:cs typeface="Times New Roman" pitchFamily="18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827213" y="3729038"/>
            <a:ext cx="914400" cy="5302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324600" y="3733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Times New Roman" pitchFamily="18" charset="0"/>
              </a:rPr>
              <a:t>وراثت</a:t>
            </a:r>
            <a:endParaRPr lang="en-US">
              <a:cs typeface="Times New Roman" pitchFamily="18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324600" y="3733800"/>
            <a:ext cx="9906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2439988" y="3043238"/>
            <a:ext cx="2130425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572000" y="3048000"/>
            <a:ext cx="2286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334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ميراثِ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81000" y="5334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اجتماعي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828800" y="4953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محيطِ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9050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بين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752600" y="5715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سلولي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048000" y="4953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محيطِ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048000" y="5257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درون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9718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سلولي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V="1">
            <a:off x="990600" y="4419600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V="1">
            <a:off x="2209800" y="4419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 flipV="1">
            <a:off x="2667000" y="4419600"/>
            <a:ext cx="685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6172200" y="4876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كروموزومها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6781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و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629400" y="556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cs typeface="Times New Roman" pitchFamily="18" charset="0"/>
              </a:rPr>
              <a:t>ژنها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V="1">
            <a:off x="6858000" y="4343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توزيع ويژگيها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توزيع ويژگيهاي افراد منطبق بر </a:t>
            </a:r>
            <a:r>
              <a:rPr lang="fa-IR" sz="2800" b="1">
                <a:cs typeface="Times New Roman" pitchFamily="18" charset="0"/>
              </a:rPr>
              <a:t>منحني توزيع</a:t>
            </a: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بهنجار</a:t>
            </a:r>
            <a:r>
              <a:rPr lang="fa-IR" sz="2800">
                <a:cs typeface="Times New Roman" pitchFamily="18" charset="0"/>
              </a:rPr>
              <a:t> است. مانند توزيع قد، وزن، پرخاشگري، افسردگي، اضطراب و...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590800" y="35814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590800" y="4876800"/>
            <a:ext cx="335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9951" name="Freeform 15"/>
          <p:cNvSpPr>
            <a:spLocks/>
          </p:cNvSpPr>
          <p:nvPr/>
        </p:nvSpPr>
        <p:spPr bwMode="auto">
          <a:xfrm>
            <a:off x="2730500" y="3810000"/>
            <a:ext cx="3060700" cy="952500"/>
          </a:xfrm>
          <a:custGeom>
            <a:avLst/>
            <a:gdLst/>
            <a:ahLst/>
            <a:cxnLst>
              <a:cxn ang="0">
                <a:pos x="8" y="576"/>
              </a:cxn>
              <a:cxn ang="0">
                <a:pos x="56" y="576"/>
              </a:cxn>
              <a:cxn ang="0">
                <a:pos x="344" y="432"/>
              </a:cxn>
              <a:cxn ang="0">
                <a:pos x="872" y="0"/>
              </a:cxn>
              <a:cxn ang="0">
                <a:pos x="1448" y="432"/>
              </a:cxn>
              <a:cxn ang="0">
                <a:pos x="1736" y="576"/>
              </a:cxn>
            </a:cxnLst>
            <a:rect l="0" t="0" r="r" b="b"/>
            <a:pathLst>
              <a:path w="1736" h="600">
                <a:moveTo>
                  <a:pt x="8" y="576"/>
                </a:moveTo>
                <a:cubicBezTo>
                  <a:pt x="4" y="588"/>
                  <a:pt x="0" y="600"/>
                  <a:pt x="56" y="576"/>
                </a:cubicBezTo>
                <a:cubicBezTo>
                  <a:pt x="112" y="552"/>
                  <a:pt x="208" y="528"/>
                  <a:pt x="344" y="432"/>
                </a:cubicBezTo>
                <a:cubicBezTo>
                  <a:pt x="480" y="336"/>
                  <a:pt x="688" y="0"/>
                  <a:pt x="872" y="0"/>
                </a:cubicBezTo>
                <a:cubicBezTo>
                  <a:pt x="1056" y="0"/>
                  <a:pt x="1304" y="336"/>
                  <a:pt x="1448" y="432"/>
                </a:cubicBezTo>
                <a:cubicBezTo>
                  <a:pt x="1592" y="528"/>
                  <a:pt x="1664" y="552"/>
                  <a:pt x="1736" y="57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905000" y="3657600"/>
            <a:ext cx="838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 b="1">
                <a:cs typeface="Times New Roman" pitchFamily="18" charset="0"/>
              </a:rPr>
              <a:t>تعداد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905000" y="4038600"/>
            <a:ext cx="9144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 b="1">
                <a:cs typeface="Times New Roman" pitchFamily="18" charset="0"/>
              </a:rPr>
              <a:t>افراد</a:t>
            </a:r>
            <a:endParaRPr lang="en-US" sz="2400" b="1">
              <a:cs typeface="Times New Roman" pitchFamily="18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3581400" y="4876800"/>
            <a:ext cx="15240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 b="1">
                <a:cs typeface="Times New Roman" pitchFamily="18" charset="0"/>
              </a:rPr>
              <a:t>مقدار ويژگي</a:t>
            </a:r>
            <a:endParaRPr lang="en-US" sz="2400" b="1">
              <a:cs typeface="Times New Roman" pitchFamily="18" charset="0"/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48000" y="5562600"/>
            <a:ext cx="3657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b="1">
                <a:solidFill>
                  <a:schemeClr val="accent2"/>
                </a:solidFill>
                <a:cs typeface="Times New Roman" pitchFamily="18" charset="0"/>
              </a:rPr>
              <a:t>منحني توزيع بهنجار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كاربرد منحني بهنجار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منحني توزيع بهنجار</a:t>
            </a:r>
            <a:r>
              <a:rPr lang="fa-IR" sz="2800">
                <a:cs typeface="Times New Roman" pitchFamily="18" charset="0"/>
              </a:rPr>
              <a:t> به روانشناس كار كمك مي كند در اندازه گيري ويژگيهاي داوطلبان شغل، ويا عملكرد كاركنان بتواند ويژگي خاص فرد مورد نظر را با گروه بزرگي از همگنان او در سازمان و خارج از سازمان مقايسه كند.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كاربرد مفاهيم مربوط به تفاوت هاي فردي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روانشناس كار از مفاهيم مربوط به تفاوتهاي فردي در محيط كار در زمينه هاي زير استفاده مي كند: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انتخاب كاركنان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آموزش كاركنان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ارزيابي عملكرد شغلي كاركنان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روش اعمال رهبري و مديريت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ايجاد انگيزه شغلي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تفاوت در شخصيت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انسانها همان گونه كه از جنبه هاي مختلف تفاوت دارند، در نظام شخصيتي نيز متفاوت اند و هر يك </a:t>
            </a:r>
            <a:r>
              <a:rPr lang="fa-IR" sz="2800" b="1">
                <a:cs typeface="Times New Roman" pitchFamily="18" charset="0"/>
                <a:hlinkClick r:id="" action="ppaction://hlinkshowjump?jump=nextslide"/>
              </a:rPr>
              <a:t>شخصيت</a:t>
            </a:r>
            <a:r>
              <a:rPr lang="fa-IR" sz="2800">
                <a:cs typeface="Times New Roman" pitchFamily="18" charset="0"/>
              </a:rPr>
              <a:t> خاص خود را دارد.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شخصيت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</a:t>
            </a:r>
            <a:r>
              <a:rPr lang="fa-IR" sz="2800">
                <a:cs typeface="Times New Roman" pitchFamily="18" charset="0"/>
              </a:rPr>
              <a:t> عبارت از مجموع صفات جسماني، عقلاني، هيجاني و ارادي فرد و تعامل با اين عوامل است كه به وسيله ظاهر، رفتار، عادات و روابط با ديگران آشكار مي شود. اين ويژگيها باعث مي شوند شخص به عنوان موجودي كاملاَ متمايز،شناخته شود.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و يا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شخصيت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</a:t>
            </a:r>
            <a:r>
              <a:rPr lang="fa-IR" sz="2800">
                <a:cs typeface="Times New Roman" pitchFamily="18" charset="0"/>
              </a:rPr>
              <a:t>، الگوهاي معيني از رفتار و شيوه هاي تفكر است كه نحوه سازگاري شخص را با محيط تعيين مي كنند.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3600" b="1">
                <a:cs typeface="Times New Roman" pitchFamily="18" charset="0"/>
              </a:rPr>
              <a:t>روانشناسي</a:t>
            </a:r>
            <a:r>
              <a:rPr lang="fa-IR" sz="2800">
                <a:cs typeface="Times New Roman" pitchFamily="18" charset="0"/>
              </a:rPr>
              <a:t> علمي است كه به مطالعه</a:t>
            </a:r>
            <a:r>
              <a:rPr lang="fa-IR" sz="2800" b="1">
                <a:cs typeface="Times New Roman" pitchFamily="18" charset="0"/>
              </a:rPr>
              <a:t> رفتار</a:t>
            </a:r>
            <a:r>
              <a:rPr lang="fa-IR" sz="2800">
                <a:cs typeface="Times New Roman" pitchFamily="18" charset="0"/>
              </a:rPr>
              <a:t> و </a:t>
            </a:r>
            <a:r>
              <a:rPr lang="fa-IR" sz="2800" b="1">
                <a:cs typeface="Times New Roman" pitchFamily="18" charset="0"/>
              </a:rPr>
              <a:t>فرايند هاي ذهني</a:t>
            </a:r>
            <a:r>
              <a:rPr lang="fa-IR" sz="2800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موجود زنده مي پردازد.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رابطه شخصيت و موفقيت در شغل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بسياري از موارد، دليل شكست افراد در انجام وظايف شغلي ناشي از </a:t>
            </a:r>
            <a:r>
              <a:rPr lang="fa-IR" sz="2800" b="1">
                <a:cs typeface="Times New Roman" pitchFamily="18" charset="0"/>
              </a:rPr>
              <a:t>همسو نبودن ويژگي هاي شخصيت شاغل و ويژگيهاي شغلي</a:t>
            </a:r>
            <a:r>
              <a:rPr lang="fa-IR" sz="2800">
                <a:cs typeface="Times New Roman" pitchFamily="18" charset="0"/>
              </a:rPr>
              <a:t> است كه به عهده دارند.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شخصيتي مهم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روانشناسان معتقدند كه ساخت اصلي شخصيت به وسيله پنج صفت كلي نشان داده مي شود: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</a:t>
            </a: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برونگرايي</a:t>
            </a:r>
            <a:endParaRPr lang="ar-SA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</a:t>
            </a:r>
            <a:r>
              <a:rPr lang="ar-SA" sz="2800" b="1">
                <a:cs typeface="Times New Roman" pitchFamily="18" charset="0"/>
                <a:hlinkClick r:id="rId2" action="ppaction://hlinksldjump"/>
              </a:rPr>
              <a:t> خويشاوندي</a:t>
            </a:r>
            <a:endParaRPr lang="ar-SA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۳- </a:t>
            </a:r>
            <a:r>
              <a:rPr lang="ar-SA" sz="2800" b="1">
                <a:cs typeface="Times New Roman" pitchFamily="18" charset="0"/>
                <a:hlinkClick r:id="rId3" action="ppaction://hlinksldjump"/>
              </a:rPr>
              <a:t>وظيفه شناسي</a:t>
            </a:r>
            <a:endParaRPr lang="ar-SA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۴- </a:t>
            </a:r>
            <a:r>
              <a:rPr lang="ar-SA" sz="2800" b="1">
                <a:cs typeface="Times New Roman" pitchFamily="18" charset="0"/>
                <a:hlinkClick r:id="rId4" action="ppaction://hlinksldjump"/>
              </a:rPr>
              <a:t>ثبات هيجاني</a:t>
            </a:r>
            <a:endParaRPr lang="ar-SA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۵- </a:t>
            </a:r>
            <a:r>
              <a:rPr lang="ar-SA" sz="2800" b="1">
                <a:cs typeface="Times New Roman" pitchFamily="18" charset="0"/>
                <a:hlinkClick r:id="rId5" action="ppaction://hlinksldjump"/>
              </a:rPr>
              <a:t>صداقت براي تج</a:t>
            </a:r>
            <a:r>
              <a:rPr lang="fa-IR" sz="2800" b="1">
                <a:cs typeface="Times New Roman" pitchFamily="18" charset="0"/>
                <a:hlinkClick r:id="rId5" action="ppaction://hlinksldjump"/>
              </a:rPr>
              <a:t>ربه</a:t>
            </a:r>
            <a:r>
              <a:rPr lang="ar-SA" sz="2800" b="1">
                <a:cs typeface="Times New Roman" pitchFamily="18" charset="0"/>
                <a:hlinkClick r:id="rId5" action="ppaction://hlinksldjump"/>
              </a:rPr>
              <a:t> كردن</a:t>
            </a:r>
            <a:endParaRPr lang="fa-IR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ar-SA" sz="2800" b="1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000" b="1">
                <a:cs typeface="Times New Roman" pitchFamily="18" charset="0"/>
                <a:hlinkClick r:id="rId6" action="ppaction://hlinksldjump"/>
              </a:rPr>
              <a:t>ديدگاه روانشناسان كار</a:t>
            </a:r>
            <a:endParaRPr lang="en-US" sz="20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وابسته به برونگرايي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اجتماعي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داشتن جر</a:t>
            </a:r>
            <a:r>
              <a:rPr lang="ar-SA" sz="2800" b="1">
                <a:cs typeface="Times New Roman" pitchFamily="18" charset="0"/>
              </a:rPr>
              <a:t>أت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سروزبان دار بودن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فعال بودن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خونگرم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وابسته به خويشاوندي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داشتن رفتار دوستانه و همكارانه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با نزاكت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قابل انعطاف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قابل اعتماد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خوش فطرت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بخشنده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رقيق القلب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وابسته به وظيفه 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با وجدان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احساس مسؤليت كردن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منظم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با برنامه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پركار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علاقه مند بودن به پيشرفت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پشتكار داشتن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وابسته به ثبات هيجاني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عاري بودن از اضطراب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عاري بودن از خشم و پرخاشگري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آرام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شاد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خوش برخورد بودن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صفات وابسته به صداقت براي تجربه كردن 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برخورداري از نيروي عقلاني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خردمند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تخيلي و خلاق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با فرهنگ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كنجكاو بودن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فهميده و روشنفكر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با هوش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ديدگاه روانشناسان كار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پنج صفت اصلي شخصيت از آن جهت در روانشناسي كسب و كار اهميت دارد كه اين صفات در عملكرد شغلي افراد موثرند.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ساير صفات مهم شخصيتي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علاوه بر پنج صفت مهم شخصيتي،چهار صفت نسبتاَ مهم ديگر هم مطرح هستند: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</a:t>
            </a: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تحت كنترل بودن سرنوشت توسط فرد(مرجع كنترل)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</a:t>
            </a:r>
            <a:r>
              <a:rPr lang="ar-SA" sz="2800" b="1">
                <a:cs typeface="Times New Roman" pitchFamily="18" charset="0"/>
                <a:hlinkClick r:id="rId2" action="ppaction://hlinksldjump"/>
              </a:rPr>
              <a:t>صداقت و درستكاري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</a:t>
            </a:r>
            <a:r>
              <a:rPr lang="ar-SA" sz="2800" b="1">
                <a:cs typeface="Times New Roman" pitchFamily="18" charset="0"/>
                <a:hlinkClick r:id="rId3" action="ppaction://hlinksldjump"/>
              </a:rPr>
              <a:t>هيجان خواهي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</a:t>
            </a:r>
            <a:r>
              <a:rPr lang="ar-SA" sz="2800" b="1">
                <a:cs typeface="Times New Roman" pitchFamily="18" charset="0"/>
                <a:hlinkClick r:id="rId4" action="ppaction://hlinksldjump"/>
              </a:rPr>
              <a:t>حال وهواي خلقي </a:t>
            </a:r>
            <a:r>
              <a:rPr lang="ar-SA" sz="2800" b="1">
                <a:cs typeface="Times New Roman" pitchFamily="18" charset="0"/>
              </a:rPr>
              <a:t>يا عاطفي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مرجع كنترل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برخي افراد مرجع كنترلشان </a:t>
            </a:r>
            <a:r>
              <a:rPr lang="fa-IR" b="1">
                <a:cs typeface="Times New Roman" pitchFamily="18" charset="0"/>
                <a:hlinkClick r:id="" action="ppaction://hlinkshowjump?jump=nextslide"/>
              </a:rPr>
              <a:t>دروني</a:t>
            </a:r>
            <a:r>
              <a:rPr lang="fa-IR" sz="2800">
                <a:cs typeface="Times New Roman" pitchFamily="18" charset="0"/>
              </a:rPr>
              <a:t> است، و برخي ديگر مرجع كنترلشان </a:t>
            </a:r>
            <a:r>
              <a:rPr lang="fa-IR" b="1">
                <a:cs typeface="Times New Roman" pitchFamily="18" charset="0"/>
                <a:hlinkClick r:id="rId2" action="ppaction://hlinksldjump"/>
              </a:rPr>
              <a:t>بيروني</a:t>
            </a:r>
            <a:r>
              <a:rPr lang="fa-IR" sz="2800">
                <a:cs typeface="Times New Roman" pitchFamily="18" charset="0"/>
              </a:rPr>
              <a:t>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رشته هاي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رشته هاي روانشناسي را مي توان به دو گروه بزرگ تقسيم كرد: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رشته هاي بنيادي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 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رشته هاي كاربردي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مرجع كنترل دروني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افرادي كه مرجع كنترلشان دروني است معتقدند كه سرنوشت را در كنترل و اختيار خود دارند.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000">
                <a:cs typeface="Times New Roman" pitchFamily="18" charset="0"/>
                <a:hlinkClick r:id="rId2" action="ppaction://hlinksldjump"/>
              </a:rPr>
              <a:t>رابطه مرجع كنترل و موفقيت شغلي</a:t>
            </a: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مرجع كنترل بيروني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افرادي كه مرجع كنترلشان بيروني است معتقدند كه سرنوشتشان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تحت كنترل نيروهاي خارجي(خارج از وجود آنان)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رابطه مرجع كنترل و موفقيت شغلي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به طور كلي، افرادي كه مرجع كنترلشان دروني است، در حرفه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هاي فني و مشاغل مديريتي بهترعمل ميكنند.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صداقت و درستكاري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يكي از ابعاد مهم شخصيت براي بعضي از مشاغل ميزان درجه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درستي، صداقت، درستكاري يا راستگويي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هيجان خواهي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برخي كاركنان دائم در پي هيجان هستند. بنابراين براي بعضي</a:t>
            </a:r>
          </a:p>
          <a:p>
            <a:pPr algn="ct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 مشاغل مانند مشاغلي كه با مواد منفجره، و يا مشاغلي كه به </a:t>
            </a:r>
          </a:p>
          <a:p>
            <a:pPr algn="ct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كنترل اشعه (مثلا در نيروگاه هاي اتمي) سروكار دارند٬مناسب اند.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حال و هواي عاطفي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حال و هواي عاطفي به وضعيت عاطفي يا آمادگي شخص براي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>
                <a:cs typeface="Times New Roman" pitchFamily="18" charset="0"/>
                <a:hlinkClick r:id="" action="ppaction://hlinkshowjump?jump=nextslide"/>
              </a:rPr>
              <a:t>مثبت</a:t>
            </a:r>
            <a:r>
              <a:rPr lang="fa-IR" sz="2800">
                <a:cs typeface="Times New Roman" pitchFamily="18" charset="0"/>
              </a:rPr>
              <a:t> يا </a:t>
            </a:r>
            <a:r>
              <a:rPr lang="fa-IR" sz="2800">
                <a:cs typeface="Times New Roman" pitchFamily="18" charset="0"/>
                <a:hlinkClick r:id="rId2" action="ppaction://hlinksldjump"/>
              </a:rPr>
              <a:t>منفي</a:t>
            </a:r>
            <a:r>
              <a:rPr lang="fa-IR" sz="2800">
                <a:cs typeface="Times New Roman" pitchFamily="18" charset="0"/>
              </a:rPr>
              <a:t> بودن اشاره دارد.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وضعيت عاطفي مثبت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شخصي كه وضعيت عاطفي او مثبت است، در بيشتر موقعيتها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خوشايند و مطبوع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وضعيت عاطفي منفي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شخصي كه وضعيت عاطفي او منفي است در بيشتر موقعيتها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ديدگاهش منفي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چهارم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رابطه افراد با سازمانها </a:t>
            </a:r>
          </a:p>
          <a:p>
            <a:pPr algn="ctr">
              <a:buFontTx/>
              <a:buNone/>
            </a:pPr>
            <a:r>
              <a:rPr lang="fa-IR" sz="4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شخصيتهاي دشوار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رابطه ارضاي نياز كاركنان و بقاي سازمان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ادامه حيات مؤسسات نه به دليل سودآوري آنان بلكه به دليل ارضاي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برخي از نيازهاي اساسي كاركنان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رشته هاي بنيادي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برخي رشته هاي بنيادي روانشناسي عبارتند از:</a:t>
            </a:r>
            <a:endParaRPr lang="en-US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" action="ppaction://hlinkshowjump?jump=nextslide"/>
              </a:rPr>
              <a:t>روانشناسي يادگيري</a:t>
            </a:r>
            <a:endParaRPr lang="en-US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  <a:hlinkClick r:id="rId3" action="ppaction://hlinksldjump"/>
              </a:rPr>
              <a:t>روانشناسي شخصيت</a:t>
            </a:r>
            <a:endParaRPr lang="fa-IR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</a:rPr>
              <a:t>روانشناسي آزمايشي</a:t>
            </a:r>
          </a:p>
          <a:p>
            <a:pPr algn="r">
              <a:buFontTx/>
              <a:buNone/>
            </a:pPr>
            <a:r>
              <a:rPr lang="fa-IR" b="1">
                <a:cs typeface="Times New Roman" pitchFamily="18" charset="0"/>
              </a:rPr>
              <a:t>روانشناسي شناختي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شخصيتهاي دشوار يا مشكل ساز در سازمان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سازمان كار معمولاَ كاركناني با شخصيت دشوار يافت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مي شوند. نمونه اي از اين شخصيتها عبارتند از: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 </a:t>
            </a:r>
            <a:r>
              <a:rPr lang="fa-IR" sz="2800" b="1">
                <a:cs typeface="Times New Roman" pitchFamily="18" charset="0"/>
                <a:hlinkClick r:id="" action="ppaction://hlinkshowjump?jump=nextslide"/>
              </a:rPr>
              <a:t>همه چيزدان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</a:t>
            </a:r>
            <a:r>
              <a:rPr lang="fa-IR" sz="2800" b="1">
                <a:cs typeface="Times New Roman" pitchFamily="18" charset="0"/>
                <a:hlinkClick r:id="rId2" action="ppaction://hlinksldjump"/>
              </a:rPr>
              <a:t> منفعل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 </a:t>
            </a:r>
            <a:r>
              <a:rPr lang="fa-IR" sz="2800" b="1">
                <a:cs typeface="Times New Roman" pitchFamily="18" charset="0"/>
                <a:hlinkClick r:id="rId3" action="ppaction://hlinksldjump"/>
              </a:rPr>
              <a:t>مستبد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 </a:t>
            </a:r>
            <a:r>
              <a:rPr lang="fa-IR" sz="2800" b="1">
                <a:cs typeface="Times New Roman" pitchFamily="18" charset="0"/>
                <a:hlinkClick r:id="rId4" action="ppaction://hlinksldjump"/>
              </a:rPr>
              <a:t>بله گو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</a:t>
            </a:r>
            <a:r>
              <a:rPr lang="fa-IR" sz="2800" b="1">
                <a:cs typeface="Times New Roman" pitchFamily="18" charset="0"/>
                <a:hlinkClick r:id="rId5" action="ppaction://hlinksldjump"/>
              </a:rPr>
              <a:t> شاكي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شخصيتهاي</a:t>
            </a:r>
            <a:r>
              <a:rPr lang="fa-IR" sz="2800" b="1">
                <a:cs typeface="Times New Roman" pitchFamily="18" charset="0"/>
                <a:hlinkClick r:id="rId6" action="ppaction://hlinksldjump"/>
              </a:rPr>
              <a:t> حسود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همه چيزدان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فكر مي كنند در همه زمينه ها متخصص هستند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متكبر هستند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در هر موضوعي اظهار نظر مي كنند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اگر اشتباه كنند، حالت تدافعي به خود مي گيرند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منفعل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چهره اي سرد و بي احساس دارند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نگاه هاي خيره و بي تفاوت دارند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از هر نوع مناقشه و چالش اجتناب مي كنند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اظهار نظر نمي كنند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مستبد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عملكرد استبدادي دارند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دائماَ به دنبال منافع شخصي خود هستند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به ديگران توهين مي كنند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بي رحمانه از ديگران انتقاد مي كنند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بله گو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با هر پيشنهادي موافق هستند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قول انجام هر كاري را مي دهند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به ندرت به وعده هاي خود عمل مي كنند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نه گو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منفي باف و بدبين هستند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كمتر از خود انعطاف پذيري نشان مي دهند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معمولاَ مشكل ساز هستند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شاكي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- معمولاَ از هر كاري انتقاد مي كنند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دائماَ از روزگار شكايت دارند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از ديگران و عملكرد آنان دائماَ انتقاد مي كنند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ويژگيهاي شخصيتهاي حسود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تاب تحمل پيشرفت همكاران خود را ندارند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سعي مي كنند افراد مورد توجه ديگران را، حقير و ناتوان جلوه دهند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به اشكال مختلف سعي مي كنند حسد و كينه توزي خود را بپوشاند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نحوه مواجهه و مقابله با شخصيتهاي دشوار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 به هنگام مواجهه و رويارويي حالت آرامش خود را حفظ كنيد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مقصود خود را صريح و فوري بيان كنيد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برخورد با فرد بايد غير خصومت آميز باشد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۴- مواجهه يا برخورد شما بايد مرتبط با رفتار شغلي باشد(احساسات، نگرشها يا ارزشهاي فرد را ارزشيابي نكنيد)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۵- نشان دهيد كه موضوع از چه جنبه اي اهميت دارد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پنجم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ماهيت، ساختار و انواع آزمونهاي استخدامي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روانشناسي يادگيري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i="1">
                <a:cs typeface="Times New Roman" pitchFamily="18" charset="0"/>
              </a:rPr>
              <a:t>روانشناسي يادگيري</a:t>
            </a:r>
            <a:r>
              <a:rPr lang="fa-IR" sz="2800">
                <a:cs typeface="Times New Roman" pitchFamily="18" charset="0"/>
              </a:rPr>
              <a:t> شاخه اي از روانشناسي است كه به مطالعه</a:t>
            </a:r>
            <a:endParaRPr lang="en-US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چگونگي و چرايي يادگيري</a:t>
            </a:r>
            <a:r>
              <a:rPr lang="fa-IR" sz="2800">
                <a:cs typeface="Times New Roman" pitchFamily="18" charset="0"/>
              </a:rPr>
              <a:t> مي پردازد.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روش انتخاب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مهمترين و با ارزشترين روشهاي انتخاب كاركنان، استفاده از 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000" b="1">
                <a:cs typeface="Times New Roman" pitchFamily="18" charset="0"/>
              </a:rPr>
              <a:t>آزمونها و مصاحبه استخدامي</a:t>
            </a:r>
            <a:r>
              <a:rPr lang="fa-IR" sz="2800">
                <a:cs typeface="Times New Roman" pitchFamily="18" charset="0"/>
              </a:rPr>
              <a:t>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آزمون رواني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رواني</a:t>
            </a:r>
            <a:r>
              <a:rPr lang="fa-IR" sz="2800">
                <a:cs typeface="Times New Roman" pitchFamily="18" charset="0"/>
              </a:rPr>
              <a:t>، آزمايش مشخصي است كه متضمن انجام دادن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فعاليتي بوده، با شيوه اي يكسان در مورد كليه پاسخدهندگان اجرا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شود و هدف آن تعيين ميزان موفقيت و ارزيابي كمي نتيجه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فعاليت فرد است.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و يا  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آزمون رواني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رواني</a:t>
            </a:r>
            <a:r>
              <a:rPr lang="fa-IR" sz="2800">
                <a:cs typeface="Times New Roman" pitchFamily="18" charset="0"/>
              </a:rPr>
              <a:t> عبارت از موقعيت معين و مشخصي است كه به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عنوان محرك و به منظور ايجاد رفتاري خاص در آزمودني به كار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مي رود.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  <a:hlinkClick r:id="" action="ppaction://hlinkshowjump?jump=nextslide"/>
              </a:rPr>
              <a:t>و يا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تعريف آزمون رواني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marL="609600" indent="-609600"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</a:t>
            </a:r>
            <a:r>
              <a:rPr lang="fa-IR" sz="2800">
                <a:cs typeface="Times New Roman" pitchFamily="18" charset="0"/>
              </a:rPr>
              <a:t> وسيله اي عيني و ميزان شده است كه براي اندازه گيري</a:t>
            </a:r>
          </a:p>
          <a:p>
            <a:pPr marL="609600" indent="-609600" algn="r">
              <a:buFontTx/>
              <a:buNone/>
            </a:pPr>
            <a:r>
              <a:rPr lang="fa-IR" sz="2800">
                <a:cs typeface="Times New Roman" pitchFamily="18" charset="0"/>
              </a:rPr>
              <a:t> نمونه اي از حالتها و رفتار معين فرد به كار مي رود.</a:t>
            </a:r>
          </a:p>
          <a:p>
            <a:pPr marL="609600" indent="-609600"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marL="609600" indent="-609600"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marL="609600" indent="-609600"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marL="609600" indent="-609600" algn="r">
              <a:buFontTx/>
              <a:buNone/>
            </a:pPr>
            <a:r>
              <a:rPr lang="fa-IR" sz="2400">
                <a:cs typeface="Times New Roman" pitchFamily="18" charset="0"/>
                <a:hlinkClick r:id="" action="ppaction://hlinkshowjump?jump=nextslide"/>
              </a:rPr>
              <a:t>طبقه بندي آزمونها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آزمونها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انواع آزمونها را مي توان به شرح زير طبقه بندي كرد: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۱- 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آزمونهاي نوشتاري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۱- آزمونهاي نوشتاري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هاي نوشتاري</a:t>
            </a:r>
            <a:r>
              <a:rPr lang="fa-IR" sz="2800">
                <a:cs typeface="Times New Roman" pitchFamily="18" charset="0"/>
              </a:rPr>
              <a:t>، آزمونهايي هستند كه طي آن شخص به 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مجموعه اي از سؤالهاي گوناگون كتباَ پاسخ مي دهد.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۲- 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آزمونهاي ابزاري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۲- آزمونهاي ابزاري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هاي ابزاري</a:t>
            </a:r>
            <a:r>
              <a:rPr lang="fa-IR" sz="2800">
                <a:cs typeface="Times New Roman" pitchFamily="18" charset="0"/>
              </a:rPr>
              <a:t> آزمونهايي هستند كه طي آن شخص ابزار يا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آلاتي را مرتب مي كند و يا كارهايي دستي را كه از او خواسته ـ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شده است، انجام مي دهد.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400">
                <a:cs typeface="Times New Roman" pitchFamily="18" charset="0"/>
              </a:rPr>
              <a:t>۳- </a:t>
            </a:r>
            <a:r>
              <a:rPr lang="ar-SA" sz="2400">
                <a:cs typeface="Times New Roman" pitchFamily="18" charset="0"/>
                <a:hlinkClick r:id="" action="ppaction://hlinkshowjump?jump=nextslide"/>
              </a:rPr>
              <a:t>آزمون هاي انفرادي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۳- آزمونهاي انفرادي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هاي انفرادي</a:t>
            </a:r>
            <a:r>
              <a:rPr lang="fa-IR" sz="2800">
                <a:cs typeface="Times New Roman" pitchFamily="18" charset="0"/>
              </a:rPr>
              <a:t> آزمونهايي هستند كه طي آن هر زمان فقط يك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آزمودني به سؤالهاي آزمون پاسخ مي دهد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۴- </a:t>
            </a:r>
            <a:r>
              <a:rPr lang="ar-SA" sz="2400">
                <a:cs typeface="Times New Roman" pitchFamily="18" charset="0"/>
                <a:hlinkClick r:id="" action="ppaction://hlinkshowjump?jump=nextslide"/>
              </a:rPr>
              <a:t>آزمون هاي گروهي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۴- آزمونهاي گروهي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آزمونهاي گروهي</a:t>
            </a:r>
            <a:r>
              <a:rPr lang="fa-IR" sz="2800">
                <a:cs typeface="Times New Roman" pitchFamily="18" charset="0"/>
              </a:rPr>
              <a:t> آزمونهايي هستند كه طي آن تعداد زيادي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مي توانند همزمان به سوالات يك آزمون خاص پاسخ دهند.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۵</a:t>
            </a:r>
            <a:r>
              <a:rPr lang="fa-IR" sz="2800">
                <a:cs typeface="Times New Roman" pitchFamily="18" charset="0"/>
              </a:rPr>
              <a:t> – </a:t>
            </a:r>
            <a:r>
              <a:rPr lang="fa-IR" sz="2400">
                <a:cs typeface="Times New Roman" pitchFamily="18" charset="0"/>
                <a:hlinkClick r:id="rId2" action="ppaction://hlinksldjump"/>
              </a:rPr>
              <a:t>آزمونهاي هوش، استعداد و پيشرفت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5- آزمونهاي هوش، استعداد و پيشرفت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اين نوع آزمونها براي اندازه گيري استعدادهاي خاص مانند استعداد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رياضي، استعداد كلامي يا استعداد رياضي، استعداد كلامي يا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استعداد هنري، و نيز براي اندازه گيري هوش و پيشرفت به كار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مي روند.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۶- </a:t>
            </a:r>
            <a:r>
              <a:rPr lang="ar-SA" sz="2400">
                <a:cs typeface="Times New Roman" pitchFamily="18" charset="0"/>
                <a:hlinkClick r:id="" action="ppaction://hlinkshowjump?jump=nextslide"/>
              </a:rPr>
              <a:t>آزمونهاي شخصيت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روانشناسي شخصيت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 i="1">
                <a:cs typeface="Times New Roman" pitchFamily="18" charset="0"/>
              </a:rPr>
              <a:t>روانشناسي شخصيت</a:t>
            </a:r>
            <a:r>
              <a:rPr lang="fa-IR" sz="2800">
                <a:cs typeface="Times New Roman" pitchFamily="18" charset="0"/>
              </a:rPr>
              <a:t> شاخه اي از روانشناسي است كه به مطالعه </a:t>
            </a:r>
            <a:r>
              <a:rPr lang="fa-IR" sz="2800" b="1">
                <a:cs typeface="Times New Roman" pitchFamily="18" charset="0"/>
              </a:rPr>
              <a:t>صفات و پوياييهاي شخصيتي،تهيه و تدوين نظريه هاي شخصيت و آزمون ها براي ارزيابي صفات شخصيتي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مي پردازد.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۶- آزمونهاي شخصيت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 b="1">
                <a:cs typeface="Times New Roman" pitchFamily="18" charset="0"/>
              </a:rPr>
              <a:t>آزمون هاي شخصيت</a:t>
            </a:r>
            <a:r>
              <a:rPr lang="fa-IR" sz="2800">
                <a:cs typeface="Times New Roman" pitchFamily="18" charset="0"/>
              </a:rPr>
              <a:t> براي اندازه گيري صفات و ويژگيهاي</a:t>
            </a:r>
          </a:p>
          <a:p>
            <a:pPr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شخصيتي داوطلبان و كاركنان مورد استفاده قرار مي گيرند.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۷- </a:t>
            </a:r>
            <a:r>
              <a:rPr lang="ar-SA" sz="2400">
                <a:cs typeface="Times New Roman" pitchFamily="18" charset="0"/>
                <a:hlinkClick r:id="" action="ppaction://hlinkshowjump?jump=nextslide"/>
              </a:rPr>
              <a:t>آزمون هاي ميزان شده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طبقه بندي آزمونها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۷- آزمونهاي ميزان شده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آزمونهاي استانداردشده</a:t>
            </a:r>
            <a:r>
              <a:rPr lang="fa-IR" sz="2800">
                <a:cs typeface="Times New Roman" pitchFamily="18" charset="0"/>
              </a:rPr>
              <a:t> آزمون هايي هستند كه داراي نورم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(هنجار) هستند و مي توان بر اساس هنجارها فرد را با همگروه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خود مقايسه كرد.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آزمون هاي استاندارد شده حداقل داراي </a:t>
            </a:r>
            <a:r>
              <a:rPr lang="fa-IR" sz="2800">
                <a:cs typeface="Times New Roman" pitchFamily="18" charset="0"/>
                <a:hlinkClick r:id="rId2" action="ppaction://hlinksldjump"/>
              </a:rPr>
              <a:t>سه ويژگي </a:t>
            </a:r>
            <a:r>
              <a:rPr lang="fa-IR" sz="2800">
                <a:cs typeface="Times New Roman" pitchFamily="18" charset="0"/>
              </a:rPr>
              <a:t>هستند.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</a:rPr>
              <a:t>۸- </a:t>
            </a:r>
            <a:r>
              <a:rPr lang="ar-SA" sz="2800">
                <a:cs typeface="Times New Roman" pitchFamily="18" charset="0"/>
                <a:hlinkClick r:id="" action="ppaction://hlinkshowjump?jump=nextslide"/>
              </a:rPr>
              <a:t>آزمون هاي كلامي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طبقه بندي آزمونها</a:t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sz="3200" b="1">
                <a:cs typeface="Times New Roman" pitchFamily="18" charset="0"/>
              </a:rPr>
              <a:t>۸- آزمون هاي كلامي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آزمونهاي كلامي</a:t>
            </a:r>
            <a:r>
              <a:rPr lang="fa-IR" sz="2800">
                <a:cs typeface="Times New Roman" pitchFamily="18" charset="0"/>
              </a:rPr>
              <a:t> آن دسته از آزمونها هستند كه براي پاسخ دادن به 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پرسشهاي آن نياز به استفاده از توانايي كلامي (شفاهي)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ويژگي آزمونهاي استاندارد شده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آزمونهاي استاندارد شده داراي سه ويژگي مهم هستند: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۱-</a:t>
            </a:r>
            <a:r>
              <a:rPr lang="ar-SA" sz="2800" b="1">
                <a:cs typeface="Times New Roman" pitchFamily="18" charset="0"/>
                <a:hlinkClick r:id="" action="ppaction://hlinkshowjump?jump=nextslide"/>
              </a:rPr>
              <a:t> اعتبار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۲- </a:t>
            </a:r>
            <a:r>
              <a:rPr lang="ar-SA" sz="2800" b="1">
                <a:cs typeface="Times New Roman" pitchFamily="18" charset="0"/>
                <a:hlinkClick r:id="rId2" action="ppaction://hlinksldjump"/>
              </a:rPr>
              <a:t>پايايي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۳- </a:t>
            </a:r>
            <a:r>
              <a:rPr lang="ar-SA" sz="2800" b="1">
                <a:cs typeface="Times New Roman" pitchFamily="18" charset="0"/>
                <a:hlinkClick r:id="rId3" action="ppaction://hlinksldjump"/>
              </a:rPr>
              <a:t>هنجار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ويژگي آزمونهاي استاندارد شده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۱-اعتبار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اعتبار آزمون</a:t>
            </a:r>
            <a:r>
              <a:rPr lang="fa-IR" sz="2800">
                <a:cs typeface="Times New Roman" pitchFamily="18" charset="0"/>
              </a:rPr>
              <a:t> بيانگر آن است كه آزمون همان چيزي را مي سنجد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كه براي سنجيدن آن ساخته شده 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ويژگي آزمونهاي استاندارد شده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۲- پايايي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پايايي آزمون</a:t>
            </a:r>
            <a:r>
              <a:rPr lang="fa-IR" sz="2800">
                <a:cs typeface="Times New Roman" pitchFamily="18" charset="0"/>
              </a:rPr>
              <a:t> بيانگر آن است كه نتايج به دست آمده از اجراي</a:t>
            </a:r>
          </a:p>
          <a:p>
            <a:pPr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آزمون تا چه اندازه </a:t>
            </a:r>
            <a:r>
              <a:rPr lang="fa-IR" i="1">
                <a:cs typeface="Times New Roman" pitchFamily="18" charset="0"/>
              </a:rPr>
              <a:t>پايا </a:t>
            </a:r>
            <a:r>
              <a:rPr lang="fa-IR" sz="2800">
                <a:cs typeface="Times New Roman" pitchFamily="18" charset="0"/>
              </a:rPr>
              <a:t>است.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ويژگي آزمونهاي استاندارد شده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ar-SA" b="1">
                <a:cs typeface="Times New Roman" pitchFamily="18" charset="0"/>
              </a:rPr>
              <a:t>۳- هنجار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 b="1">
                <a:cs typeface="Times New Roman" pitchFamily="18" charset="0"/>
              </a:rPr>
              <a:t>هنجار</a:t>
            </a:r>
            <a:r>
              <a:rPr lang="fa-IR" sz="2800">
                <a:cs typeface="Times New Roman" pitchFamily="18" charset="0"/>
              </a:rPr>
              <a:t>، مقياس يا ميزاني است كه از نتيجه كار، توانايي، استعداد، </a:t>
            </a: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معلومات يا نيروي يك گروه نمونه به دست آمده باشد و با استفاده از </a:t>
            </a:r>
          </a:p>
          <a:p>
            <a:pPr algn="ctr">
              <a:buFontTx/>
              <a:buNone/>
            </a:pPr>
            <a:r>
              <a:rPr lang="fa-IR" sz="2800">
                <a:cs typeface="Times New Roman" pitchFamily="18" charset="0"/>
              </a:rPr>
              <a:t>آن بتوان نتيجه كار يا توانايي فرد را با گروه مقايسه نمود.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	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cs typeface="Times New Roman" pitchFamily="18" charset="0"/>
              </a:rPr>
              <a:t>فصل ششم</a:t>
            </a:r>
          </a:p>
          <a:p>
            <a:pPr algn="ctr">
              <a:buFontTx/>
              <a:buNone/>
            </a:pPr>
            <a:endParaRPr lang="fa-IR" sz="48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مفاهيم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a-IR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و</a:t>
            </a:r>
          </a:p>
          <a:p>
            <a:pPr algn="ctr">
              <a:buFontTx/>
              <a:buNone/>
            </a:pPr>
            <a:r>
              <a:rPr lang="fa-IR" sz="4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مراحل اجرايي امتحانات استخدامي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انتخاب كاركنان (</a:t>
            </a:r>
            <a:r>
              <a:rPr lang="ar-SA" sz="4000" b="1">
                <a:cs typeface="Times New Roman" pitchFamily="18" charset="0"/>
              </a:rPr>
              <a:t>۱)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به منظور انتخاب كاركنان مناسب از ميان داوطلبان، مراحل زير را انجام مي دهيم: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۱- شغل را </a:t>
            </a:r>
            <a:r>
              <a:rPr lang="ar-SA" sz="2800" b="1">
                <a:cs typeface="Times New Roman" pitchFamily="18" charset="0"/>
                <a:hlinkClick r:id="rId2" action="ppaction://hlinksldjump"/>
              </a:rPr>
              <a:t>تجزيه و تحليل </a:t>
            </a:r>
            <a:r>
              <a:rPr lang="ar-SA" sz="2800" b="1">
                <a:cs typeface="Times New Roman" pitchFamily="18" charset="0"/>
              </a:rPr>
              <a:t>مي كنيم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۲- ارزش شغل را در رابطه با مشاغل ديگرو نيز مشوقهاي مالي به اطلاع داوطلبان مي رسانيم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۳- آموزشهاي ضروري و اثربخش را پيش بيني مي كنيم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۴- شيوه ارزيابي عملكرد كاركنان را مشخص مي كنيم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 b="1">
                <a:cs typeface="Times New Roman" pitchFamily="18" charset="0"/>
              </a:rPr>
              <a:t>۵- سبك مديريت و رهبري كاركنان را بر بهتر كار كردن آنان مشخص مي كنيم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۶-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انتخاب كاركنان (</a:t>
            </a:r>
            <a:r>
              <a:rPr lang="ar-SA" sz="4000" b="1">
                <a:cs typeface="Times New Roman" pitchFamily="18" charset="0"/>
              </a:rPr>
              <a:t>۲)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۶- وضعيت سلامت جسماني و رواني داوطلبان را بررسي مي كنيم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۷- فرهنگ و جو سازماني محل كارشان را روشن مي سازيم 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۸- آمادگي آنان را براي ملحق شدن به گروه هاي غير رسمي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پيش بيني مي كنيم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۹- توانايي آنان را در خلاقيت و نوآوري ارزيابي مي كنيم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۱۰- توانايي آنان را در برقراري ار</a:t>
            </a:r>
            <a:r>
              <a:rPr lang="fa-IR" sz="2800" b="1">
                <a:cs typeface="Times New Roman" pitchFamily="18" charset="0"/>
              </a:rPr>
              <a:t>ت</a:t>
            </a:r>
            <a:r>
              <a:rPr lang="ar-SA" sz="2800" b="1">
                <a:cs typeface="Times New Roman" pitchFamily="18" charset="0"/>
              </a:rPr>
              <a:t>باط ثمربخش با ديگران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      مي سنجيم</a:t>
            </a:r>
            <a:r>
              <a:rPr lang="ar-SA" sz="2800">
                <a:cs typeface="Times New Roman" pitchFamily="18" charset="0"/>
              </a:rPr>
              <a:t>  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۱۱-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رشته هاي كاربردي روانشناسي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sz="2800">
                <a:cs typeface="Times New Roman" pitchFamily="18" charset="0"/>
              </a:rPr>
              <a:t>برخي </a:t>
            </a:r>
            <a:r>
              <a:rPr lang="fa-IR" sz="2800" i="1">
                <a:cs typeface="Times New Roman" pitchFamily="18" charset="0"/>
              </a:rPr>
              <a:t>رشته هاي كاربردي روانشناسي</a:t>
            </a:r>
            <a:r>
              <a:rPr lang="fa-IR" sz="2800">
                <a:cs typeface="Times New Roman" pitchFamily="18" charset="0"/>
              </a:rPr>
              <a:t> عبارتند از: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روانشناسي كار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روانشناسي بهره وري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روانشناسي صنعتي- سازماني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b="1">
                <a:cs typeface="Times New Roman" pitchFamily="18" charset="0"/>
              </a:rPr>
              <a:t>روانشناسي مصرف كننده/ مشتري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انتخاب كاركنان (</a:t>
            </a:r>
            <a:r>
              <a:rPr lang="ar-SA" sz="4000" b="1">
                <a:cs typeface="Times New Roman" pitchFamily="18" charset="0"/>
              </a:rPr>
              <a:t>۳)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۱۱- نگرشهاي آنان را در مورد همكاران، مديران و نوع شغل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</a:t>
            </a:r>
            <a:r>
              <a:rPr lang="ar-SA" sz="2800" b="1">
                <a:cs typeface="Times New Roman" pitchFamily="18" charset="0"/>
              </a:rPr>
              <a:t>بررسي مي كنيم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۱۲- انگيزه اصلي آنان را براي پيوستن به سازمان جويا مي شويم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۱۳- ابزار و وسائل كار و اتاق كار را به گونه اي سازمان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</a:t>
            </a:r>
            <a:r>
              <a:rPr lang="ar-SA" sz="2800" b="1">
                <a:cs typeface="Times New Roman" pitchFamily="18" charset="0"/>
              </a:rPr>
              <a:t>مي دهيم كه موجب افزايش بهره وري شود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۱۴- ايمني را در محل كار تامين مي كنيم</a:t>
            </a:r>
          </a:p>
          <a:p>
            <a:pPr algn="r">
              <a:buFontTx/>
              <a:buNone/>
            </a:pPr>
            <a:r>
              <a:rPr lang="ar-SA" sz="2800">
                <a:cs typeface="Times New Roman" pitchFamily="18" charset="0"/>
                <a:hlinkClick r:id="" action="ppaction://hlinkshowjump?jump=nextslide"/>
              </a:rPr>
              <a:t>۱۵-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مراحل انتخاب كاركنان (</a:t>
            </a:r>
            <a:r>
              <a:rPr lang="ar-SA" sz="4000" b="1">
                <a:cs typeface="Times New Roman" pitchFamily="18" charset="0"/>
              </a:rPr>
              <a:t>۴)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۱۵- استعداد آنان را براي انواع فساد اداري </a:t>
            </a:r>
            <a:r>
              <a:rPr lang="fa-IR" sz="2800" b="1">
                <a:cs typeface="Times New Roman" pitchFamily="18" charset="0"/>
              </a:rPr>
              <a:t>مي س</a:t>
            </a:r>
            <a:r>
              <a:rPr lang="ar-SA" sz="2800" b="1">
                <a:cs typeface="Times New Roman" pitchFamily="18" charset="0"/>
              </a:rPr>
              <a:t>نجيم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۱۶- نگرش آنان را نسبت به زمان مي سنجيم</a:t>
            </a: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۱۷- آمادگي آنان را براي مشاركت اثربخش در گروههاي كاري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</a:t>
            </a:r>
            <a:r>
              <a:rPr lang="ar-SA" sz="2800" b="1">
                <a:cs typeface="Times New Roman" pitchFamily="18" charset="0"/>
              </a:rPr>
              <a:t> </a:t>
            </a:r>
            <a:r>
              <a:rPr lang="fa-IR" sz="2800" b="1">
                <a:cs typeface="Times New Roman" pitchFamily="18" charset="0"/>
              </a:rPr>
              <a:t>مي </a:t>
            </a:r>
            <a:r>
              <a:rPr lang="ar-SA" sz="2800" b="1">
                <a:cs typeface="Times New Roman" pitchFamily="18" charset="0"/>
              </a:rPr>
              <a:t>سنجيم</a:t>
            </a:r>
            <a:r>
              <a:rPr lang="fa-IR" sz="2800" b="1">
                <a:cs typeface="Times New Roman" pitchFamily="18" charset="0"/>
              </a:rPr>
              <a:t>  </a:t>
            </a:r>
            <a:endParaRPr lang="ar-SA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sz="2800" b="1">
                <a:cs typeface="Times New Roman" pitchFamily="18" charset="0"/>
              </a:rPr>
              <a:t>۱۸- توانايي آنان را براي سازگاري با تغييرات آينده سازمان، </a:t>
            </a:r>
            <a:endParaRPr lang="fa-IR" sz="2800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      </a:t>
            </a:r>
            <a:r>
              <a:rPr lang="ar-SA" sz="2800" b="1">
                <a:cs typeface="Times New Roman" pitchFamily="18" charset="0"/>
              </a:rPr>
              <a:t>ارزيابي كنيم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0"/>
            <a:ext cx="6769100" cy="6858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2339975" y="333375"/>
            <a:ext cx="48402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tx2"/>
                </a:solidFill>
                <a:cs typeface="Times New Roman" pitchFamily="18" charset="0"/>
              </a:rPr>
              <a:t>فرايند و رويه هاي انتخاب علمي كاركنان</a:t>
            </a:r>
            <a:endParaRPr lang="en-US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7092950" y="6021388"/>
            <a:ext cx="167322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>
                <a:cs typeface="Times New Roman" pitchFamily="18" charset="0"/>
                <a:hlinkClick r:id="" action="ppaction://hlinkshowjump?jump=nextslide"/>
              </a:rPr>
              <a:t>مزاياي روش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مزاياي رويه هاي انتخاب علمي كاركنان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marL="609600" indent="-609600" algn="r">
              <a:buFontTx/>
              <a:buNone/>
            </a:pPr>
            <a:r>
              <a:rPr lang="fa-IR" sz="2800">
                <a:cs typeface="Times New Roman" pitchFamily="18" charset="0"/>
              </a:rPr>
              <a:t>مزاياي رويه هاي انتخاب علمي كاركنان در اين است كه</a:t>
            </a:r>
          </a:p>
          <a:p>
            <a:pPr marL="609600" indent="-609600" algn="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marL="609600" indent="-609600" algn="ctr">
              <a:buFontTx/>
              <a:buNone/>
            </a:pPr>
            <a:r>
              <a:rPr lang="fa-IR" sz="2800">
                <a:cs typeface="Times New Roman" pitchFamily="18" charset="0"/>
              </a:rPr>
              <a:t>هم </a:t>
            </a:r>
            <a:r>
              <a:rPr lang="fa-IR" sz="2800" b="1">
                <a:cs typeface="Times New Roman" pitchFamily="18" charset="0"/>
              </a:rPr>
              <a:t>الزامات</a:t>
            </a:r>
            <a:r>
              <a:rPr lang="fa-IR" sz="2800">
                <a:cs typeface="Times New Roman" pitchFamily="18" charset="0"/>
              </a:rPr>
              <a:t> سازمان استخدام كننده و </a:t>
            </a:r>
          </a:p>
          <a:p>
            <a:pPr marL="609600" indent="-609600" algn="ctr">
              <a:buFontTx/>
              <a:buNone/>
            </a:pPr>
            <a:r>
              <a:rPr lang="fa-IR" sz="2800">
                <a:cs typeface="Times New Roman" pitchFamily="18" charset="0"/>
              </a:rPr>
              <a:t>هم </a:t>
            </a:r>
            <a:r>
              <a:rPr lang="fa-IR" sz="2800" b="1">
                <a:cs typeface="Times New Roman" pitchFamily="18" charset="0"/>
              </a:rPr>
              <a:t>انتظارات </a:t>
            </a:r>
            <a:r>
              <a:rPr lang="fa-IR" sz="2800">
                <a:cs typeface="Times New Roman" pitchFamily="18" charset="0"/>
              </a:rPr>
              <a:t>داوطلبان شغل مورد نظر</a:t>
            </a:r>
          </a:p>
          <a:p>
            <a:pPr marL="609600" indent="-609600" algn="ctr">
              <a:buFontTx/>
              <a:buNone/>
            </a:pPr>
            <a:endParaRPr lang="fa-IR" sz="2800">
              <a:cs typeface="Times New Roman" pitchFamily="18" charset="0"/>
            </a:endParaRPr>
          </a:p>
          <a:p>
            <a:pPr marL="609600" indent="-609600" algn="r">
              <a:buFontTx/>
              <a:buNone/>
            </a:pPr>
            <a:r>
              <a:rPr lang="fa-IR" sz="2800">
                <a:cs typeface="Times New Roman" pitchFamily="18" charset="0"/>
              </a:rPr>
              <a:t> را مورد توجه قرار مي دهد.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تجزيه شغل 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تجزيه شغل يعني فرآيند جمع آوري اطلاعات در باره يك شغل و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تعيين و تعريف همه وظايف خردي است كه بايد انجام گيرد.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انواع مصاحبه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مصاحبه را مي توان به دو نوع عمده دسته بندي كرد: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مصاحبه منظم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مصاحبه آزاد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انواع مصاحبه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۱- مصاحبه منظم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marL="609600" indent="-609600" algn="r" rtl="1">
              <a:buFontTx/>
              <a:buNone/>
            </a:pPr>
            <a:r>
              <a:rPr lang="fa-IR" sz="2800">
                <a:cs typeface="Times New Roman" pitchFamily="18" charset="0"/>
              </a:rPr>
              <a:t>در اين نوع مصاحبه، مصاحبه گر از قبل سوالهاي ضروري و </a:t>
            </a:r>
          </a:p>
          <a:p>
            <a:pPr marL="609600" indent="-609600" algn="r" rtl="1">
              <a:buFontTx/>
              <a:buNone/>
            </a:pPr>
            <a:r>
              <a:rPr lang="fa-IR" sz="2800">
                <a:cs typeface="Times New Roman" pitchFamily="18" charset="0"/>
              </a:rPr>
              <a:t>مورد نظر را تنظيم مي كند و در زمان مصاحبه آنها را در اختيار</a:t>
            </a:r>
          </a:p>
          <a:p>
            <a:pPr marL="609600" indent="-609600" algn="r" rtl="1">
              <a:buFontTx/>
              <a:buNone/>
            </a:pPr>
            <a:r>
              <a:rPr lang="fa-IR" sz="2800">
                <a:cs typeface="Times New Roman" pitchFamily="18" charset="0"/>
              </a:rPr>
              <a:t> مصاحبه شونده قرار مي دهد.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انواع مصاحبه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۲- مصاحبه آزاد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در مصاحبه آزاد، مصاحبه گر مي تواند در حين مصاحبه و بنا به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 ضرورت و شرايط، پرسشهايي را از مصاحبه شونده بپرسد، و </a:t>
            </a:r>
          </a:p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بنابراين مي تواند جهت مصاحبه را تغيير دهد.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>
                <a:cs typeface="Times New Roman" pitchFamily="18" charset="0"/>
              </a:rPr>
              <a:t>شيوه هاي مصاحبه استخدامي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>
                <a:cs typeface="Times New Roman" pitchFamily="18" charset="0"/>
              </a:rPr>
              <a:t>مصاحبه براي گزينش افراد به اشكال زير انجام مي شود:</a:t>
            </a: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۱- </a:t>
            </a:r>
            <a:r>
              <a:rPr lang="ar-SA" b="1">
                <a:cs typeface="Times New Roman" pitchFamily="18" charset="0"/>
                <a:hlinkClick r:id="" action="ppaction://hlinkshowjump?jump=nextslide"/>
              </a:rPr>
              <a:t>مصاحبه غير هدايتي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۲- </a:t>
            </a:r>
            <a:r>
              <a:rPr lang="ar-SA" b="1">
                <a:cs typeface="Times New Roman" pitchFamily="18" charset="0"/>
                <a:hlinkClick r:id="rId2" action="ppaction://hlinksldjump"/>
              </a:rPr>
              <a:t>مصاحبه ساختاري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۳- </a:t>
            </a:r>
            <a:r>
              <a:rPr lang="ar-SA" b="1">
                <a:cs typeface="Times New Roman" pitchFamily="18" charset="0"/>
                <a:hlinkClick r:id="rId3" action="ppaction://hlinksldjump"/>
              </a:rPr>
              <a:t>مصاحبه مرحله اي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۴- </a:t>
            </a:r>
            <a:r>
              <a:rPr lang="ar-SA" b="1">
                <a:cs typeface="Times New Roman" pitchFamily="18" charset="0"/>
                <a:hlinkClick r:id="rId4" action="ppaction://hlinksldjump"/>
              </a:rPr>
              <a:t>مصاحبه گروهي</a:t>
            </a:r>
            <a:endParaRPr lang="ar-SA" b="1"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ar-SA" b="1">
                <a:cs typeface="Times New Roman" pitchFamily="18" charset="0"/>
              </a:rPr>
              <a:t>۵- </a:t>
            </a:r>
            <a:r>
              <a:rPr lang="ar-SA" b="1">
                <a:cs typeface="Times New Roman" pitchFamily="18" charset="0"/>
                <a:hlinkClick r:id="rId5" action="ppaction://hlinksldjump"/>
              </a:rPr>
              <a:t>مصاحبه تحت فشار</a:t>
            </a:r>
            <a:endParaRPr lang="en-US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Times New Roman" pitchFamily="18" charset="0"/>
              </a:rPr>
              <a:t>شيوه هاي مصاحبه استخدامي</a:t>
            </a:r>
            <a:r>
              <a:rPr lang="fa-IR" sz="4000" b="1">
                <a:cs typeface="Times New Roman" pitchFamily="18" charset="0"/>
              </a:rPr>
              <a:t/>
            </a:r>
            <a:br>
              <a:rPr lang="fa-IR" sz="4000" b="1">
                <a:cs typeface="Times New Roman" pitchFamily="18" charset="0"/>
              </a:rPr>
            </a:br>
            <a:r>
              <a:rPr lang="fa-IR" sz="4000" b="1">
                <a:cs typeface="Times New Roman" pitchFamily="18" charset="0"/>
              </a:rPr>
              <a:t> </a:t>
            </a:r>
            <a:r>
              <a:rPr lang="ar-SA" b="1">
                <a:cs typeface="Times New Roman" pitchFamily="18" charset="0"/>
              </a:rPr>
              <a:t>۱- مصاحبه غير هدايتي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هيچ چارچوب ويژه اي براي اجراي مصاحبه وجود ندارد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مصاحبه گر سؤالاتي را كه ضروري بداند، مطرح مي كند</a:t>
            </a:r>
          </a:p>
          <a:p>
            <a:pPr algn="r">
              <a:buFontTx/>
              <a:buNone/>
            </a:pPr>
            <a:r>
              <a:rPr lang="fa-IR" sz="2800" b="1">
                <a:cs typeface="Times New Roman" pitchFamily="18" charset="0"/>
              </a:rPr>
              <a:t> - مصاحبه گر نكات مورد نظر را به تشخيص خود انتخاب مي كند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8362</Words>
  <Application>Microsoft Office PowerPoint</Application>
  <PresentationFormat>On-screen Show (4:3)</PresentationFormat>
  <Paragraphs>1336</Paragraphs>
  <Slides>269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269</vt:i4>
      </vt:variant>
    </vt:vector>
  </HeadingPairs>
  <TitlesOfParts>
    <vt:vector size="271" baseType="lpstr">
      <vt:lpstr>Default Design</vt:lpstr>
      <vt:lpstr>Chart</vt:lpstr>
      <vt:lpstr> </vt:lpstr>
      <vt:lpstr> </vt:lpstr>
      <vt:lpstr> </vt:lpstr>
      <vt:lpstr>تعريف روانشناسي</vt:lpstr>
      <vt:lpstr>رشته هاي روانشناسي</vt:lpstr>
      <vt:lpstr>رشته هاي بنيادي روانشناسي</vt:lpstr>
      <vt:lpstr>روانشناسي يادگيري</vt:lpstr>
      <vt:lpstr>روانشناسي شخصيت</vt:lpstr>
      <vt:lpstr>رشته هاي كاربردي روانشناسي</vt:lpstr>
      <vt:lpstr>روانشناسي صنعتي- سازماني</vt:lpstr>
      <vt:lpstr>روانشناسي بهره وري</vt:lpstr>
      <vt:lpstr>هدفهاي روانشناسي</vt:lpstr>
      <vt:lpstr>سابقه تاريخي روانشناسي</vt:lpstr>
      <vt:lpstr>مكاتب بزرگ روانشناسي</vt:lpstr>
      <vt:lpstr>روش تحقيق در روانشناسي</vt:lpstr>
      <vt:lpstr> </vt:lpstr>
      <vt:lpstr>تعريف روانشناسي كار</vt:lpstr>
      <vt:lpstr>هدف اصلي روانشناس كار</vt:lpstr>
      <vt:lpstr>قلمرو روانشناسي كار</vt:lpstr>
      <vt:lpstr>كوشش اصلي روانشناس كار</vt:lpstr>
      <vt:lpstr>كوشش اصلي روانشناس كار</vt:lpstr>
      <vt:lpstr>كوشش اصلي روانشناس كار</vt:lpstr>
      <vt:lpstr>كوشش اصلي روانشناس كار</vt:lpstr>
      <vt:lpstr>كوشش اصلي روانشناس كار</vt:lpstr>
      <vt:lpstr>كوشش اصلي روانشناس كار</vt:lpstr>
      <vt:lpstr>رابطه روانشناسي كار و  روانشناسي صنعتي- سازماني</vt:lpstr>
      <vt:lpstr>زمينه كاربرد روانشناسي در محيط كار </vt:lpstr>
      <vt:lpstr>زمينه كاربرد روانشناسي در محيط كار</vt:lpstr>
      <vt:lpstr>زمينه كاربرد روانشناسي در محيط كار</vt:lpstr>
      <vt:lpstr> </vt:lpstr>
      <vt:lpstr>تفاوت هاي فردي</vt:lpstr>
      <vt:lpstr>وظيفه روانشناس كار در ارتباط با تفاوتهاي فردي</vt:lpstr>
      <vt:lpstr>منشا تفاوت هاي فردي</vt:lpstr>
      <vt:lpstr>توزيع ويژگيها</vt:lpstr>
      <vt:lpstr>كاربرد منحني بهنجار</vt:lpstr>
      <vt:lpstr>كاربرد مفاهيم مربوط به تفاوت هاي فردي</vt:lpstr>
      <vt:lpstr>تفاوت در شخصيت</vt:lpstr>
      <vt:lpstr>تعريف شخصيت</vt:lpstr>
      <vt:lpstr>تعريف شخصيت</vt:lpstr>
      <vt:lpstr>رابطه شخصيت و موفقيت در شغل</vt:lpstr>
      <vt:lpstr>صفات شخصيتي مهم</vt:lpstr>
      <vt:lpstr>صفات وابسته به برونگرايي</vt:lpstr>
      <vt:lpstr>صفات وابسته به خويشاوندي</vt:lpstr>
      <vt:lpstr>صفات وابسته به وظيفه شناسي</vt:lpstr>
      <vt:lpstr>صفات وابسته به ثبات هيجاني</vt:lpstr>
      <vt:lpstr>صفات وابسته به صداقت براي تجربه كردن </vt:lpstr>
      <vt:lpstr>ديدگاه روانشناسان كار</vt:lpstr>
      <vt:lpstr>ساير صفات مهم شخصيتي</vt:lpstr>
      <vt:lpstr>مرجع كنترل</vt:lpstr>
      <vt:lpstr>مرجع كنترل دروني</vt:lpstr>
      <vt:lpstr>مرجع كنترل بيروني</vt:lpstr>
      <vt:lpstr>رابطه مرجع كنترل و موفقيت شغلي</vt:lpstr>
      <vt:lpstr>صداقت و درستكاري</vt:lpstr>
      <vt:lpstr>هيجان خواهي</vt:lpstr>
      <vt:lpstr>حال و هواي عاطفي</vt:lpstr>
      <vt:lpstr>وضعيت عاطفي مثبت</vt:lpstr>
      <vt:lpstr>وضعيت عاطفي منفي</vt:lpstr>
      <vt:lpstr> </vt:lpstr>
      <vt:lpstr>رابطه ارضاي نياز كاركنان و بقاي سازمان</vt:lpstr>
      <vt:lpstr>شخصيتهاي دشوار يا مشكل ساز در سازمان</vt:lpstr>
      <vt:lpstr>ويژگيهاي شخصيتهاي همه چيزدان</vt:lpstr>
      <vt:lpstr>ويژگيهاي شخصيتهاي منفعل</vt:lpstr>
      <vt:lpstr>ويژگيهاي شخصيتهاي مستبد</vt:lpstr>
      <vt:lpstr>ويژگيهاي شخصيتهاي بله گو</vt:lpstr>
      <vt:lpstr>ويژگيهاي شخصيتهاي نه گو</vt:lpstr>
      <vt:lpstr>ويژگيهاي شخصيتهاي شاكي</vt:lpstr>
      <vt:lpstr>ويژگيهاي شخصيتهاي حسود</vt:lpstr>
      <vt:lpstr>نحوه مواجهه و مقابله با شخصيتهاي دشوار</vt:lpstr>
      <vt:lpstr> </vt:lpstr>
      <vt:lpstr>روش انتخاب كاركنان</vt:lpstr>
      <vt:lpstr>تعريف آزمون رواني</vt:lpstr>
      <vt:lpstr>تعريف آزمون رواني</vt:lpstr>
      <vt:lpstr>تعريف آزمون رواني</vt:lpstr>
      <vt:lpstr>طبقه بندي آزمونها</vt:lpstr>
      <vt:lpstr>طبقه بندي آزمونها ۱- آزمونهاي نوشتاري</vt:lpstr>
      <vt:lpstr>طبقه بندي آزمونها ۲- آزمونهاي ابزاري</vt:lpstr>
      <vt:lpstr>طبقه بندي آزمونها  ۳- آزمونهاي انفرادي</vt:lpstr>
      <vt:lpstr>طبقه بندي آزمونها  ۴- آزمونهاي گروهي</vt:lpstr>
      <vt:lpstr>طبقه بندي آزمونها 5- آزمونهاي هوش، استعداد و پيشرفت</vt:lpstr>
      <vt:lpstr>طبقه بندي آزمونها  ۶- آزمونهاي شخصيت</vt:lpstr>
      <vt:lpstr>طبقه بندي آزمونها  ۷- آزمونهاي ميزان شده</vt:lpstr>
      <vt:lpstr>طبقه بندي آزمونها  ۸- آزمون هاي كلامي</vt:lpstr>
      <vt:lpstr>ويژگي آزمونهاي استاندارد شده</vt:lpstr>
      <vt:lpstr>ويژگي آزمونهاي استاندارد شده ۱-اعتبار</vt:lpstr>
      <vt:lpstr>ويژگي آزمونهاي استاندارد شده ۲- پايايي</vt:lpstr>
      <vt:lpstr>ويژگي آزمونهاي استاندارد شده ۳- هنجار</vt:lpstr>
      <vt:lpstr> </vt:lpstr>
      <vt:lpstr>مراحل انتخاب كاركنان (۱)</vt:lpstr>
      <vt:lpstr>مراحل انتخاب كاركنان (۲)</vt:lpstr>
      <vt:lpstr>مراحل انتخاب كاركنان (۳)</vt:lpstr>
      <vt:lpstr>مراحل انتخاب كاركنان (۴)</vt:lpstr>
      <vt:lpstr>Slide 92</vt:lpstr>
      <vt:lpstr>مزاياي رويه هاي انتخاب علمي كاركنان</vt:lpstr>
      <vt:lpstr>تجزيه شغل </vt:lpstr>
      <vt:lpstr>انواع مصاحبه</vt:lpstr>
      <vt:lpstr>انواع مصاحبه  ۱- مصاحبه منظم</vt:lpstr>
      <vt:lpstr>انواع مصاحبه  ۲- مصاحبه آزاد</vt:lpstr>
      <vt:lpstr>شيوه هاي مصاحبه استخدامي</vt:lpstr>
      <vt:lpstr>شيوه هاي مصاحبه استخدامي  ۱- مصاحبه غير هدايتي</vt:lpstr>
      <vt:lpstr>شيوه هاي مصاحبه استخدامي  ۲- مصاحبه ساختاري</vt:lpstr>
      <vt:lpstr>شيوه هاي مصاحبه استخدامي  ۳- مصاحبه مرحله اي</vt:lpstr>
      <vt:lpstr>شيوه هاي مصاحبه استخدامي  ۴- مصاحبه گروهي</vt:lpstr>
      <vt:lpstr>شيوه هاي مصاحبه استخدامي  ۵- مصاحبه تحت فشار</vt:lpstr>
      <vt:lpstr>شيوه هاي مصاحبه استخدامي  ۵- مصاحبه تحت فشار</vt:lpstr>
      <vt:lpstr> </vt:lpstr>
      <vt:lpstr>تعريف مفاهيم يادگيري</vt:lpstr>
      <vt:lpstr>تعريف مفاهيم آموزش</vt:lpstr>
      <vt:lpstr>تعريف مفاهيم نظريه هاي يادگيري</vt:lpstr>
      <vt:lpstr>مديران  و  نظريه هاي يادگيري</vt:lpstr>
      <vt:lpstr>انواع نظريه هاي يادگيري</vt:lpstr>
      <vt:lpstr>نظريه هاي يادگيري  ۱- نظريه هاي محرك- پاسخ</vt:lpstr>
      <vt:lpstr>نظريه هاي محرك- پاسخ</vt:lpstr>
      <vt:lpstr>نظريه هاي محرك- پاسخ ۱- نظريه آزمايش و خطا</vt:lpstr>
      <vt:lpstr>نظريه آزمايش و خطا قانون اثر</vt:lpstr>
      <vt:lpstr>نظريه هاي محرك- پاسخ ۲- نظريه مجاورت</vt:lpstr>
      <vt:lpstr>نظريه هاي محرك- پاسخ ۳- نظريه شرطي كردن عامل</vt:lpstr>
      <vt:lpstr>نظريه هاي محرك- پاسخ ۴- نظريه هاي شرطي شدن كلاسيك</vt:lpstr>
      <vt:lpstr>انواع نظريه هاي يادگيري نظريه يادگيري شناختي( گشتالت)</vt:lpstr>
      <vt:lpstr>تعريف مفاهيم بينش</vt:lpstr>
      <vt:lpstr>نقش مديران و كارشناسان در آموزش</vt:lpstr>
      <vt:lpstr>نقش مديران و كارشناسان در آموزش</vt:lpstr>
      <vt:lpstr>آموزش و بهبود منابع انساني</vt:lpstr>
      <vt:lpstr>تعريف مفاهيم بهبود منابع انساني</vt:lpstr>
      <vt:lpstr>مدل ماشين انگارانه</vt:lpstr>
      <vt:lpstr>مدل زنده وار انگارانه</vt:lpstr>
      <vt:lpstr>اصل برنامه آموزش كاركنان</vt:lpstr>
      <vt:lpstr>ارزيابي برنامه آموزشي كاركنان</vt:lpstr>
      <vt:lpstr>مراحل ارزيابي برنامه آموزشي</vt:lpstr>
      <vt:lpstr> </vt:lpstr>
      <vt:lpstr>نكات مهم در طراحي دوره هاي آموزشي كاركنان</vt:lpstr>
      <vt:lpstr>نكات مهم در طراحي دوره هاي آموزشي كاركنان</vt:lpstr>
      <vt:lpstr>نكات مهم در طراحي دوره هاي آموزشي كاركنان</vt:lpstr>
      <vt:lpstr>نكات مهم در طراحي دوره هاي آموزشي كاركنان</vt:lpstr>
      <vt:lpstr>نكات مهم در طراحي دوره هاي آموزشي كاركنان</vt:lpstr>
      <vt:lpstr>نكات مهم در طراحي دوره هاي آموزشي كاركنان</vt:lpstr>
      <vt:lpstr> </vt:lpstr>
      <vt:lpstr> </vt:lpstr>
      <vt:lpstr> </vt:lpstr>
      <vt:lpstr> </vt:lpstr>
      <vt:lpstr>شرح اقدامات اجراي برنامه آموزشي</vt:lpstr>
      <vt:lpstr> </vt:lpstr>
      <vt:lpstr>تعريف انگيزش</vt:lpstr>
      <vt:lpstr>اجزاء انگيزش</vt:lpstr>
      <vt:lpstr>اجزاء انگيزش  ۱- نيروزايي</vt:lpstr>
      <vt:lpstr>اجزاء انگيزش  ۲-هدايت كردن</vt:lpstr>
      <vt:lpstr>اجزاء انگيزش  ۲-هدايت كردن</vt:lpstr>
      <vt:lpstr>اجزاء انگيزش  ۳- مداومت </vt:lpstr>
      <vt:lpstr>طبقه بندي انگيزه ها</vt:lpstr>
      <vt:lpstr>طبقه بندي انگيزه ها. مثال</vt:lpstr>
      <vt:lpstr>نظريه هاي انگيزشي</vt:lpstr>
      <vt:lpstr>نظريه هاي انگيزشي ۱- سلسله مراتب نيازها</vt:lpstr>
      <vt:lpstr>هرم سلسه مراتب نيازها</vt:lpstr>
      <vt:lpstr>نظريه هاي انگيزشي ۲- نظريه سه وجهي آلدرفر</vt:lpstr>
      <vt:lpstr>نظريه سه وجهي آلدرفر نيازهاي وجودي</vt:lpstr>
      <vt:lpstr>نظريه سه وجهي آلدرفر نيازهاي وابستگي</vt:lpstr>
      <vt:lpstr>نظريه سه وجهي آلدرفر نيازهاي رشد</vt:lpstr>
      <vt:lpstr>نظريه هاي موازنه</vt:lpstr>
      <vt:lpstr> </vt:lpstr>
      <vt:lpstr>اصول نظريه هاي موازنه ناسازگاري اعتقادات</vt:lpstr>
      <vt:lpstr>اصول نظريه هاي موازنه تنش ناسازگاري</vt:lpstr>
      <vt:lpstr>اصول نظريه هاي موازنه نيروزايي تنش</vt:lpstr>
      <vt:lpstr>خلاصه نظريه موازنه</vt:lpstr>
      <vt:lpstr>نظريه هاي موازنه نظريه برابري آدامز</vt:lpstr>
      <vt:lpstr>تعريف داده</vt:lpstr>
      <vt:lpstr>داده. مثال</vt:lpstr>
      <vt:lpstr>تعريف ستاده</vt:lpstr>
      <vt:lpstr>داده. مثال</vt:lpstr>
      <vt:lpstr>نظريه برابري آدامز</vt:lpstr>
      <vt:lpstr>۱- برابري داده ها</vt:lpstr>
      <vt:lpstr>۲- نا برابري داده ها</vt:lpstr>
      <vt:lpstr>تنش ناشي از نابرابري داده ها</vt:lpstr>
      <vt:lpstr>نظريه هاي انگيزشي ۴- نظريه دو عاملي هرزبرگ</vt:lpstr>
      <vt:lpstr>نظريه دو عاملي هرزبرگ عوامل انگيزشي</vt:lpstr>
      <vt:lpstr>نظريه دو عاملي هرزبرگ ۲- عوامل ابقا</vt:lpstr>
      <vt:lpstr>نظريه هاي انگيزشي ۵- نظريه انتظار</vt:lpstr>
      <vt:lpstr>مفاهيم نظريه انتظار  ۱- نتايج شغلي</vt:lpstr>
      <vt:lpstr>مفاهيم نظريه انتظار  ۲- بردار</vt:lpstr>
      <vt:lpstr>مفاهيم نظريه انتظار  ۲- بردار</vt:lpstr>
      <vt:lpstr>مفاهيم نظريه انتظار  ۳- وسيله</vt:lpstr>
      <vt:lpstr>مفاهيم نظريه انتظار  ۴- انتظار</vt:lpstr>
      <vt:lpstr>مفاهيم نظريه انتظار ۵- جاذبه</vt:lpstr>
      <vt:lpstr>جاذبه</vt:lpstr>
      <vt:lpstr>انگيزه پيشرفت</vt:lpstr>
      <vt:lpstr>عوامل برانگيزاننده رفتار در كاركنان</vt:lpstr>
      <vt:lpstr> </vt:lpstr>
      <vt:lpstr>جدول زماني كار</vt:lpstr>
      <vt:lpstr>ويژگي جداول كار فشرده</vt:lpstr>
      <vt:lpstr>مزاياي جداول كار فشرده</vt:lpstr>
      <vt:lpstr>اصول ساعات كار قابل انعطاف</vt:lpstr>
      <vt:lpstr>پرداخت در اوقات پركار</vt:lpstr>
      <vt:lpstr>روش تقسيم شغل</vt:lpstr>
      <vt:lpstr>امتيازهاي كار در منزل</vt:lpstr>
      <vt:lpstr>كار نوبتي</vt:lpstr>
      <vt:lpstr>نقش تفاوتهاي فردي در جدول زماني كار سنخ زماني</vt:lpstr>
      <vt:lpstr>سنخ زماني</vt:lpstr>
      <vt:lpstr> </vt:lpstr>
      <vt:lpstr>تاثير سروصدا</vt:lpstr>
      <vt:lpstr>تاثير موسيقي بر عملكرد كاركنان</vt:lpstr>
      <vt:lpstr>درجه حرارت موثر</vt:lpstr>
      <vt:lpstr>تاثير درجه حرارت بر كار</vt:lpstr>
      <vt:lpstr>طراحي محل كار روش فضاي باز</vt:lpstr>
      <vt:lpstr>روش فضاي باز انواع شيوه ها</vt:lpstr>
      <vt:lpstr>ويژگيهاي روش فضاي باز</vt:lpstr>
      <vt:lpstr>شيوه هاي طراحي ميزكار</vt:lpstr>
      <vt:lpstr>Slide 205</vt:lpstr>
      <vt:lpstr> </vt:lpstr>
      <vt:lpstr>جنسيت و مديريت</vt:lpstr>
      <vt:lpstr>علل كم رنگ بودن نقش زنان ايران در بهره وري  ملي</vt:lpstr>
      <vt:lpstr>علل عدم واگذاري پستهاي مديريت به زنان</vt:lpstr>
      <vt:lpstr>علل كمبود  نمونه هايي از مديران موفق زن در سازمانها</vt:lpstr>
      <vt:lpstr> </vt:lpstr>
      <vt:lpstr>تعريف مفاهيم گروه</vt:lpstr>
      <vt:lpstr>ويژگيهاي گروه</vt:lpstr>
      <vt:lpstr>دلايل پيوستن به گروه</vt:lpstr>
      <vt:lpstr>مراحل شكل گيري و فروپاشي گروه</vt:lpstr>
      <vt:lpstr>مراحل شكل گيري و فروپاشي گروه ۱- مرحله شكل گيري</vt:lpstr>
      <vt:lpstr>مراحل شكل گيري و فروپاشي گروه  ۲- مرحله توفانزايي</vt:lpstr>
      <vt:lpstr>مراحل شكل گيري و فروپاشي گروه  ۳- مرحله هنجارسازي</vt:lpstr>
      <vt:lpstr>مراحل شكل گيري و فروپاشي گروه  ۴- مرحله عمل كردن</vt:lpstr>
      <vt:lpstr>مراحل شكل گيري و فروپاشي گروه  ۵- مرحله فروپاشي</vt:lpstr>
      <vt:lpstr>تعريف مفاهيم انديشه گروهي</vt:lpstr>
      <vt:lpstr>شرايط وقوع انديشه گروهي</vt:lpstr>
      <vt:lpstr>تعريف مفاهيم به هم پيوستگي گروهي</vt:lpstr>
      <vt:lpstr>شرايط تشكيل گروه به هم پيوسته</vt:lpstr>
      <vt:lpstr>تعريف مفاهيم تعارض تنش</vt:lpstr>
      <vt:lpstr>تعريف مفاهيم رهبري</vt:lpstr>
      <vt:lpstr>ويژگيهاي رهبري</vt:lpstr>
      <vt:lpstr>مفاهيم نفوذ رهبري در گروه</vt:lpstr>
      <vt:lpstr>مدلهاي رهبري در گروه</vt:lpstr>
      <vt:lpstr>مدلهاي رهبري در گروه مدل صفات شخصيتي رهبر</vt:lpstr>
      <vt:lpstr>صفات شخصيتي رهبر</vt:lpstr>
      <vt:lpstr>صفات ويژه رهبر</vt:lpstr>
      <vt:lpstr>مدلهاي رهبري در گروه مدلهاي رفتاري</vt:lpstr>
      <vt:lpstr>طبقه بندي رفتارهاي رهبري</vt:lpstr>
      <vt:lpstr>طبقه بندي رفتار رهبر ملاحظه</vt:lpstr>
      <vt:lpstr>طبقه بندي رفتار رهبر آشنا كردن با ساختار وظيفه</vt:lpstr>
      <vt:lpstr>رابطه ملاحظه و تعيين ساختار وظيفه</vt:lpstr>
      <vt:lpstr>Slide 238</vt:lpstr>
      <vt:lpstr>مدلهاي اقتضايي</vt:lpstr>
      <vt:lpstr>Slide 240</vt:lpstr>
      <vt:lpstr>مدلهاي اقتضايي مدل اقتضايي فيدلر</vt:lpstr>
      <vt:lpstr>مدلهاي اقتضايي مدل اقتضايي فيدلر</vt:lpstr>
      <vt:lpstr>مدل اقتضايي فيدلر</vt:lpstr>
      <vt:lpstr>مدلهاي اقتضايي مدل مسير- هدف (هاوس)</vt:lpstr>
      <vt:lpstr>انواع رهبري</vt:lpstr>
      <vt:lpstr>Slide 246</vt:lpstr>
      <vt:lpstr>مدل اقتضايي رهبري مدل هنجاري وروم- يتون</vt:lpstr>
      <vt:lpstr>مدل اقتضايي رهبري مدل هنجاري وروم- يتون</vt:lpstr>
      <vt:lpstr> </vt:lpstr>
      <vt:lpstr>موانع فعاليتهاي گروهي در ايران</vt:lpstr>
      <vt:lpstr>موانع فعاليتهاي گروهي در ايران</vt:lpstr>
      <vt:lpstr>ويژگي مراكز آموزشي معتقد به كار گروهي</vt:lpstr>
      <vt:lpstr>ويژگي سازمان كار معتقد به كار گروهي</vt:lpstr>
      <vt:lpstr>ويژگي سازمان كار معتقد به كار گروهي</vt:lpstr>
      <vt:lpstr>روشهاي آموزش مشاركت گروهي</vt:lpstr>
      <vt:lpstr> </vt:lpstr>
      <vt:lpstr>مفهوم رفتار مصرف كننده</vt:lpstr>
      <vt:lpstr>مفهوم ترغيب زير آستانه اي</vt:lpstr>
      <vt:lpstr>عوامل تعيين كننده دريافت محركها</vt:lpstr>
      <vt:lpstr>نظريه گشتالت و تبليغات</vt:lpstr>
      <vt:lpstr>اصول سازماندهي ادراك</vt:lpstr>
      <vt:lpstr>اصل مشابهت</vt:lpstr>
      <vt:lpstr>اصل بندش</vt:lpstr>
      <vt:lpstr>اصل همبستگي شكل و زمينه</vt:lpstr>
      <vt:lpstr>تبليغات و روانكاوي</vt:lpstr>
      <vt:lpstr>عوامل مورد توجه در تبليغات</vt:lpstr>
      <vt:lpstr>ويژگيهاي مصرف كنندگان و تبليغات</vt:lpstr>
      <vt:lpstr>ساير عوامل موثر در تبليغات</vt:lpstr>
      <vt:lpstr> </vt:lpstr>
    </vt:vector>
  </TitlesOfParts>
  <Company>QI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Manni</dc:creator>
  <cp:lastModifiedBy>www.ravanrahnama.ir</cp:lastModifiedBy>
  <cp:revision>207</cp:revision>
  <dcterms:created xsi:type="dcterms:W3CDTF">2005-09-02T02:52:21Z</dcterms:created>
  <dcterms:modified xsi:type="dcterms:W3CDTF">2018-09-12T16:15:50Z</dcterms:modified>
</cp:coreProperties>
</file>